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1"/>
  </p:notesMasterIdLst>
  <p:sldIdLst>
    <p:sldId id="268" r:id="rId2"/>
    <p:sldId id="531" r:id="rId3"/>
    <p:sldId id="269" r:id="rId4"/>
    <p:sldId id="517" r:id="rId5"/>
    <p:sldId id="518" r:id="rId6"/>
    <p:sldId id="480" r:id="rId7"/>
    <p:sldId id="523" r:id="rId8"/>
    <p:sldId id="524" r:id="rId9"/>
    <p:sldId id="546" r:id="rId10"/>
    <p:sldId id="483" r:id="rId11"/>
    <p:sldId id="416" r:id="rId12"/>
    <p:sldId id="422" r:id="rId13"/>
    <p:sldId id="552" r:id="rId14"/>
    <p:sldId id="533" r:id="rId15"/>
    <p:sldId id="553" r:id="rId16"/>
    <p:sldId id="547" r:id="rId17"/>
    <p:sldId id="548" r:id="rId18"/>
    <p:sldId id="403" r:id="rId19"/>
    <p:sldId id="537" r:id="rId20"/>
    <p:sldId id="485" r:id="rId21"/>
    <p:sldId id="488" r:id="rId22"/>
    <p:sldId id="489" r:id="rId23"/>
    <p:sldId id="490" r:id="rId24"/>
    <p:sldId id="453" r:id="rId25"/>
    <p:sldId id="365" r:id="rId26"/>
    <p:sldId id="541" r:id="rId27"/>
    <p:sldId id="389" r:id="rId28"/>
    <p:sldId id="550" r:id="rId29"/>
    <p:sldId id="554" r:id="rId30"/>
    <p:sldId id="527" r:id="rId31"/>
    <p:sldId id="528" r:id="rId32"/>
    <p:sldId id="529" r:id="rId33"/>
    <p:sldId id="432" r:id="rId34"/>
    <p:sldId id="433" r:id="rId35"/>
    <p:sldId id="435" r:id="rId36"/>
    <p:sldId id="555" r:id="rId37"/>
    <p:sldId id="484" r:id="rId38"/>
    <p:sldId id="551" r:id="rId39"/>
    <p:sldId id="419" r:id="rId40"/>
    <p:sldId id="549" r:id="rId41"/>
    <p:sldId id="450" r:id="rId42"/>
    <p:sldId id="447" r:id="rId43"/>
    <p:sldId id="545" r:id="rId44"/>
    <p:sldId id="590" r:id="rId45"/>
    <p:sldId id="589" r:id="rId46"/>
    <p:sldId id="588" r:id="rId47"/>
    <p:sldId id="586" r:id="rId48"/>
    <p:sldId id="587" r:id="rId49"/>
    <p:sldId id="446" r:id="rId50"/>
    <p:sldId id="320" r:id="rId51"/>
    <p:sldId id="303" r:id="rId52"/>
    <p:sldId id="305" r:id="rId53"/>
    <p:sldId id="406" r:id="rId54"/>
    <p:sldId id="290" r:id="rId55"/>
    <p:sldId id="317" r:id="rId56"/>
    <p:sldId id="314" r:id="rId57"/>
    <p:sldId id="520" r:id="rId58"/>
    <p:sldId id="591" r:id="rId59"/>
    <p:sldId id="592" r:id="rId60"/>
    <p:sldId id="593" r:id="rId61"/>
    <p:sldId id="594" r:id="rId62"/>
    <p:sldId id="595" r:id="rId63"/>
    <p:sldId id="596" r:id="rId64"/>
    <p:sldId id="597" r:id="rId65"/>
    <p:sldId id="598" r:id="rId66"/>
    <p:sldId id="599" r:id="rId67"/>
    <p:sldId id="600" r:id="rId68"/>
    <p:sldId id="601" r:id="rId69"/>
    <p:sldId id="602" r:id="rId70"/>
    <p:sldId id="603" r:id="rId71"/>
    <p:sldId id="604" r:id="rId72"/>
    <p:sldId id="605" r:id="rId73"/>
    <p:sldId id="454" r:id="rId74"/>
    <p:sldId id="607" r:id="rId75"/>
    <p:sldId id="608" r:id="rId76"/>
    <p:sldId id="609" r:id="rId77"/>
    <p:sldId id="610" r:id="rId78"/>
    <p:sldId id="455" r:id="rId79"/>
    <p:sldId id="491" r:id="rId80"/>
    <p:sldId id="493" r:id="rId81"/>
    <p:sldId id="494" r:id="rId82"/>
    <p:sldId id="341" r:id="rId83"/>
    <p:sldId id="398" r:id="rId84"/>
    <p:sldId id="495" r:id="rId85"/>
    <p:sldId id="496" r:id="rId86"/>
    <p:sldId id="497" r:id="rId87"/>
    <p:sldId id="498" r:id="rId88"/>
    <p:sldId id="500" r:id="rId89"/>
    <p:sldId id="344" r:id="rId90"/>
    <p:sldId id="569" r:id="rId91"/>
    <p:sldId id="504" r:id="rId92"/>
    <p:sldId id="502" r:id="rId93"/>
    <p:sldId id="556" r:id="rId94"/>
    <p:sldId id="557" r:id="rId95"/>
    <p:sldId id="558" r:id="rId96"/>
    <p:sldId id="561" r:id="rId97"/>
    <p:sldId id="559" r:id="rId98"/>
    <p:sldId id="560" r:id="rId99"/>
    <p:sldId id="564" r:id="rId100"/>
    <p:sldId id="565" r:id="rId101"/>
    <p:sldId id="566" r:id="rId102"/>
    <p:sldId id="583" r:id="rId103"/>
    <p:sldId id="567" r:id="rId104"/>
    <p:sldId id="570" r:id="rId105"/>
    <p:sldId id="584" r:id="rId106"/>
    <p:sldId id="574" r:id="rId107"/>
    <p:sldId id="575" r:id="rId108"/>
    <p:sldId id="576" r:id="rId109"/>
    <p:sldId id="577" r:id="rId110"/>
    <p:sldId id="578" r:id="rId111"/>
    <p:sldId id="579" r:id="rId112"/>
    <p:sldId id="580" r:id="rId113"/>
    <p:sldId id="581" r:id="rId114"/>
    <p:sldId id="378" r:id="rId115"/>
    <p:sldId id="467" r:id="rId116"/>
    <p:sldId id="468" r:id="rId117"/>
    <p:sldId id="469" r:id="rId118"/>
    <p:sldId id="451" r:id="rId119"/>
    <p:sldId id="424"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BD00"/>
    <a:srgbClr val="F25015"/>
    <a:srgbClr val="71070F"/>
    <a:srgbClr val="FFEB1D"/>
    <a:srgbClr val="FFEC2E"/>
    <a:srgbClr val="6D0C21"/>
    <a:srgbClr val="2A2E7A"/>
    <a:srgbClr val="F21122"/>
    <a:srgbClr val="FFF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04" autoAdjust="0"/>
  </p:normalViewPr>
  <p:slideViewPr>
    <p:cSldViewPr snapToGrid="0" snapToObjects="1">
      <p:cViewPr varScale="1">
        <p:scale>
          <a:sx n="71" d="100"/>
          <a:sy n="71" d="100"/>
        </p:scale>
        <p:origin x="-1064" y="-104"/>
      </p:cViewPr>
      <p:guideLst>
        <p:guide orient="horz" pos="2160"/>
        <p:guide pos="2880"/>
      </p:guideLst>
    </p:cSldViewPr>
  </p:slideViewPr>
  <p:notesTextViewPr>
    <p:cViewPr>
      <p:scale>
        <a:sx n="114" d="100"/>
        <a:sy n="114" d="100"/>
      </p:scale>
      <p:origin x="0" y="0"/>
    </p:cViewPr>
  </p:notesTextViewPr>
  <p:sorterViewPr>
    <p:cViewPr>
      <p:scale>
        <a:sx n="65" d="100"/>
        <a:sy n="65" d="100"/>
      </p:scale>
      <p:origin x="0" y="478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printerSettings" Target="printerSettings/printerSettings1.bin"/><Relationship Id="rId123" Type="http://schemas.openxmlformats.org/officeDocument/2006/relationships/presProps" Target="presProps.xml"/><Relationship Id="rId124" Type="http://schemas.openxmlformats.org/officeDocument/2006/relationships/viewProps" Target="viewProps.xml"/><Relationship Id="rId125" Type="http://schemas.openxmlformats.org/officeDocument/2006/relationships/theme" Target="theme/theme1.xml"/><Relationship Id="rId12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FAD0DD-D3C4-0742-987B-E8EE3A27B6AC}" type="datetimeFigureOut">
              <a:rPr lang="en-US" smtClean="0"/>
              <a:pPr/>
              <a:t>10/9/13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BF45DD-EFCB-A048-8888-4162BFDE582C}" type="slidenum">
              <a:rPr lang="en-US" smtClean="0"/>
              <a:pPr/>
              <a:t>‹#›</a:t>
            </a:fld>
            <a:endParaRPr lang="en-US"/>
          </a:p>
        </p:txBody>
      </p:sp>
    </p:spTree>
    <p:extLst>
      <p:ext uri="{BB962C8B-B14F-4D97-AF65-F5344CB8AC3E}">
        <p14:creationId xmlns:p14="http://schemas.microsoft.com/office/powerpoint/2010/main" val="1074072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 Id="rId3" Type="http://schemas.openxmlformats.org/officeDocument/2006/relationships/hyperlink" Target="http://assets.panda.org/downloads/lpr2000.pdf"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F97BD24-B2ED-F64B-8AC0-99F5F93D61E2}" type="slidenum">
              <a:rPr lang="en-US"/>
              <a:pPr/>
              <a:t>1</a:t>
            </a:fld>
            <a:endParaRPr lang="en-US"/>
          </a:p>
        </p:txBody>
      </p:sp>
      <p:sp>
        <p:nvSpPr>
          <p:cNvPr id="41987" name="Slide Image Placeholder 1"/>
          <p:cNvSpPr>
            <a:spLocks noGrp="1" noRot="1" noChangeAspect="1" noTextEdit="1"/>
          </p:cNvSpPr>
          <p:nvPr>
            <p:ph type="sldImg"/>
          </p:nvPr>
        </p:nvSpPr>
        <p:spPr>
          <a:ln/>
        </p:spPr>
      </p:sp>
      <p:sp>
        <p:nvSpPr>
          <p:cNvPr id="41988"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dirty="0">
              <a:latin typeface="Arial" pitchFamily="1" charset="0"/>
              <a:ea typeface="ＭＳ Ｐゴシック" pitchFamily="1" charset="-128"/>
              <a:cs typeface="ＭＳ Ｐゴシック" pitchFamily="1" charset="-128"/>
            </a:endParaRPr>
          </a:p>
        </p:txBody>
      </p:sp>
      <p:sp>
        <p:nvSpPr>
          <p:cNvPr id="4198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43EC19A1-43C5-5040-83C8-FEE1D7D5C994}" type="slidenum">
              <a:rPr lang="en-US" sz="1200">
                <a:latin typeface="Calibri" pitchFamily="1" charset="0"/>
                <a:ea typeface="Arial" pitchFamily="1" charset="0"/>
                <a:cs typeface="Arial" pitchFamily="1" charset="0"/>
              </a:rPr>
              <a:pPr algn="r" eaLnBrk="1" hangingPunct="1"/>
              <a:t>1</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10</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10</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48133FB0-536B-A046-ABC8-A74411CC0FFD}" type="slidenum">
              <a:rPr lang="en-US"/>
              <a:pPr/>
              <a:t>11</a:t>
            </a:fld>
            <a:endParaRPr lang="en-US"/>
          </a:p>
        </p:txBody>
      </p:sp>
      <p:sp>
        <p:nvSpPr>
          <p:cNvPr id="121857"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1858"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8F1F9C2B-FE04-A043-95D4-87D4AA841730}" type="slidenum">
              <a:rPr lang="en-US"/>
              <a:pPr/>
              <a:t>12</a:t>
            </a:fld>
            <a:endParaRPr lang="en-US"/>
          </a:p>
        </p:txBody>
      </p:sp>
      <p:sp>
        <p:nvSpPr>
          <p:cNvPr id="131073" name="Text Box 1"/>
          <p:cNvSpPr txBox="1">
            <a:spLocks noChangeArrowheads="1"/>
          </p:cNvSpPr>
          <p:nvPr/>
        </p:nvSpPr>
        <p:spPr bwMode="auto">
          <a:xfrm>
            <a:off x="1210235" y="694171"/>
            <a:ext cx="4426324" cy="3417455"/>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31074"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48133FB0-536B-A046-ABC8-A74411CC0FFD}" type="slidenum">
              <a:rPr lang="en-US"/>
              <a:pPr/>
              <a:t>13</a:t>
            </a:fld>
            <a:endParaRPr lang="en-US"/>
          </a:p>
        </p:txBody>
      </p:sp>
      <p:sp>
        <p:nvSpPr>
          <p:cNvPr id="121857"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1858"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Needs picture of northwest ordinance or some background</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14</a:t>
            </a:fld>
            <a:endParaRPr lang="en-US"/>
          </a:p>
        </p:txBody>
      </p:sp>
    </p:spTree>
    <p:extLst>
      <p:ext uri="{BB962C8B-B14F-4D97-AF65-F5344CB8AC3E}">
        <p14:creationId xmlns:p14="http://schemas.microsoft.com/office/powerpoint/2010/main" val="3843655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F7C15F9-DC49-2145-A794-921C00ECC2DE}" type="slidenum">
              <a:rPr lang="en-US" sz="1200"/>
              <a:pPr/>
              <a:t>16</a:t>
            </a:fld>
            <a:endParaRPr lang="en-US" sz="1200"/>
          </a:p>
        </p:txBody>
      </p:sp>
      <p:sp>
        <p:nvSpPr>
          <p:cNvPr id="19459" name="Rectangle 2"/>
          <p:cNvSpPr>
            <a:spLocks noGrp="1" noRot="1" noChangeAspect="1" noChangeArrowheads="1"/>
          </p:cNvSpPr>
          <p:nvPr>
            <p:ph type="sldImg"/>
          </p:nvPr>
        </p:nvSpPr>
        <p:spPr>
          <a:xfrm>
            <a:off x="1147763" y="693738"/>
            <a:ext cx="4537075" cy="3403600"/>
          </a:xfrm>
          <a:solidFill>
            <a:srgbClr val="FFFFFF"/>
          </a:solidFill>
          <a:ln/>
        </p:spPr>
      </p:sp>
      <p:sp>
        <p:nvSpPr>
          <p:cNvPr id="19460" name="Rectangle 3"/>
          <p:cNvSpPr>
            <a:spLocks noGrp="1" noChangeArrowheads="1"/>
          </p:cNvSpPr>
          <p:nvPr>
            <p:ph type="body" idx="1"/>
          </p:nvPr>
        </p:nvSpPr>
        <p:spPr>
          <a:xfrm>
            <a:off x="685800" y="4341813"/>
            <a:ext cx="5462588" cy="4089400"/>
          </a:xfrm>
          <a:solidFill>
            <a:srgbClr val="FFFFFF"/>
          </a:solidFill>
          <a:ln>
            <a:solidFill>
              <a:srgbClr val="000000"/>
            </a:solidFill>
          </a:ln>
          <a:extLst>
            <a:ext uri="{FAA26D3D-D897-4be2-8F04-BA451C77F1D7}">
              <ma14:placeholderFlag xmlns:ma14="http://schemas.microsoft.com/office/mac/drawingml/2011/main" val="1"/>
            </a:ext>
          </a:extLst>
        </p:spPr>
        <p:txBody>
          <a:bodyPr lIns="82058" tIns="41029" rIns="82058" bIns="41029"/>
          <a:lstStyle/>
          <a:p>
            <a:pPr eaLnBrk="1" hangingPunct="1"/>
            <a:r>
              <a:rPr lang="en-US" dirty="0" smtClean="0">
                <a:latin typeface="Arial" charset="0"/>
                <a:ea typeface="ＭＳ Ｐゴシック" charset="0"/>
                <a:cs typeface="ＭＳ Ｐゴシック" charset="0"/>
              </a:rPr>
              <a:t>Perhaps we</a:t>
            </a:r>
            <a:r>
              <a:rPr lang="en-US" baseline="0" dirty="0" smtClean="0">
                <a:latin typeface="Arial" charset="0"/>
                <a:ea typeface="ＭＳ Ｐゴシック" charset="0"/>
                <a:cs typeface="ＭＳ Ｐゴシック" charset="0"/>
              </a:rPr>
              <a:t> need to slightly fade the picture behind?</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969835-8C9E-8448-843F-2C192310A27D}" type="slidenum">
              <a:rPr lang="en-US" sz="1200"/>
              <a:pPr/>
              <a:t>17</a:t>
            </a:fld>
            <a:endParaRPr lang="en-US" sz="1200"/>
          </a:p>
        </p:txBody>
      </p:sp>
      <p:sp>
        <p:nvSpPr>
          <p:cNvPr id="73731" name="Text Box 1"/>
          <p:cNvSpPr txBox="1">
            <a:spLocks noChangeArrowheads="1"/>
          </p:cNvSpPr>
          <p:nvPr/>
        </p:nvSpPr>
        <p:spPr bwMode="auto">
          <a:xfrm>
            <a:off x="1209675" y="693738"/>
            <a:ext cx="4427538" cy="3419475"/>
          </a:xfrm>
          <a:prstGeom prst="rect">
            <a:avLst/>
          </a:prstGeom>
          <a:solidFill>
            <a:srgbClr val="FFFFFF"/>
          </a:solidFill>
          <a:ln w="9360">
            <a:solidFill>
              <a:srgbClr val="000000"/>
            </a:solidFill>
            <a:miter lim="800000"/>
            <a:headEnd/>
            <a:tailEnd/>
          </a:ln>
        </p:spPr>
        <p:txBody>
          <a:bodyPr wrap="none" lIns="82058" tIns="41029" rIns="82058" bIns="41029"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73732" name="Text Box 2"/>
          <p:cNvSpPr>
            <a:spLocks noGrp="1" noChangeArrowheads="1"/>
          </p:cNvSpPr>
          <p:nvPr>
            <p:ph type="body"/>
          </p:nvPr>
        </p:nvSpPr>
        <p:spPr>
          <a:xfrm>
            <a:off x="685800" y="4341813"/>
            <a:ext cx="5464175" cy="409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570B3854-3D8E-CF46-93DB-2A99246B163D}" type="slidenum">
              <a:rPr lang="en-US"/>
              <a:pPr/>
              <a:t>18</a:t>
            </a:fld>
            <a:endParaRPr lang="en-US"/>
          </a:p>
        </p:txBody>
      </p:sp>
      <p:sp>
        <p:nvSpPr>
          <p:cNvPr id="79873"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79874"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FA9D41-949A-AC45-8855-15F773AD7C58}" type="slidenum">
              <a:rPr lang="en-US" sz="1200"/>
              <a:pPr/>
              <a:t>19</a:t>
            </a:fld>
            <a:endParaRPr lang="en-US" sz="1200"/>
          </a:p>
        </p:txBody>
      </p:sp>
      <p:sp>
        <p:nvSpPr>
          <p:cNvPr id="86019" name="Text Box 2"/>
          <p:cNvSpPr txBox="1">
            <a:spLocks noChangeArrowheads="1"/>
          </p:cNvSpPr>
          <p:nvPr/>
        </p:nvSpPr>
        <p:spPr bwMode="auto">
          <a:xfrm>
            <a:off x="1209675" y="693738"/>
            <a:ext cx="4427538" cy="3419475"/>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86020" name="Text Box 3"/>
          <p:cNvSpPr>
            <a:spLocks noGrp="1" noChangeArrowheads="1"/>
          </p:cNvSpPr>
          <p:nvPr>
            <p:ph type="body"/>
          </p:nvPr>
        </p:nvSpPr>
        <p:spPr>
          <a:xfrm>
            <a:off x="685800" y="4341813"/>
            <a:ext cx="5464175" cy="409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lIns="82058" tIns="41029" rIns="82058" bIns="41029" anchor="ctr"/>
          <a:lstStyle/>
          <a:p>
            <a:pPr eaLnBrk="1" hangingPunct="1"/>
            <a:r>
              <a:rPr lang="en-US" dirty="0" smtClean="0">
                <a:latin typeface="Arial" charset="0"/>
                <a:ea typeface="ＭＳ Ｐゴシック" charset="0"/>
                <a:cs typeface="ＭＳ Ｐゴシック" charset="0"/>
              </a:rPr>
              <a:t>Need better color for this - background</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F659123B-6088-7347-BC2D-1F89D362E2A7}" type="slidenum">
              <a:rPr lang="en-US"/>
              <a:pPr/>
              <a:t>20</a:t>
            </a:fld>
            <a:endParaRPr lang="en-US"/>
          </a:p>
        </p:txBody>
      </p:sp>
      <p:sp>
        <p:nvSpPr>
          <p:cNvPr id="116737"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16738"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POINT OF THIS SLIDE IS THAT AGENCY OFFICIALS COME INTO A STATUTORY CONTEXT THAT’S BEEN CREATED IN THE LAST FOUR DECADES AND MAY NOT BE AWARD OF THE EARLY SOVEREIGN OBLIGATIONS OF  PROPERTY LAW THAT PERSIST TODAY.</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2</a:t>
            </a:fld>
            <a:endParaRPr lang="en-US"/>
          </a:p>
        </p:txBody>
      </p:sp>
    </p:spTree>
    <p:extLst>
      <p:ext uri="{BB962C8B-B14F-4D97-AF65-F5344CB8AC3E}">
        <p14:creationId xmlns:p14="http://schemas.microsoft.com/office/powerpoint/2010/main" val="2714323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F659123B-6088-7347-BC2D-1F89D362E2A7}" type="slidenum">
              <a:rPr lang="en-US"/>
              <a:pPr/>
              <a:t>21</a:t>
            </a:fld>
            <a:endParaRPr lang="en-US"/>
          </a:p>
        </p:txBody>
      </p:sp>
      <p:sp>
        <p:nvSpPr>
          <p:cNvPr id="116737"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16738"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F659123B-6088-7347-BC2D-1F89D362E2A7}" type="slidenum">
              <a:rPr lang="en-US"/>
              <a:pPr/>
              <a:t>22</a:t>
            </a:fld>
            <a:endParaRPr lang="en-US"/>
          </a:p>
        </p:txBody>
      </p:sp>
      <p:sp>
        <p:nvSpPr>
          <p:cNvPr id="116737"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16738"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F659123B-6088-7347-BC2D-1F89D362E2A7}" type="slidenum">
              <a:rPr lang="en-US"/>
              <a:pPr/>
              <a:t>23</a:t>
            </a:fld>
            <a:endParaRPr lang="en-US"/>
          </a:p>
        </p:txBody>
      </p:sp>
      <p:sp>
        <p:nvSpPr>
          <p:cNvPr id="116737"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16738"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Fade picture behind a bit to show wording</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25</a:t>
            </a:fld>
            <a:endParaRPr lang="en-US"/>
          </a:p>
        </p:txBody>
      </p:sp>
    </p:spTree>
    <p:extLst>
      <p:ext uri="{BB962C8B-B14F-4D97-AF65-F5344CB8AC3E}">
        <p14:creationId xmlns:p14="http://schemas.microsoft.com/office/powerpoint/2010/main" val="2261461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28</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28</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AB2C89A6-5FE1-ED41-BF43-3C412EFF4BDB}" type="slidenum">
              <a:rPr lang="en-US">
                <a:solidFill>
                  <a:srgbClr val="000000"/>
                </a:solidFill>
              </a:rPr>
              <a:pPr/>
              <a:t>29</a:t>
            </a:fld>
            <a:endParaRPr lang="en-US">
              <a:solidFill>
                <a:srgbClr val="000000"/>
              </a:solidFill>
            </a:endParaRPr>
          </a:p>
        </p:txBody>
      </p:sp>
      <p:sp>
        <p:nvSpPr>
          <p:cNvPr id="190467" name="Slide Image Placeholder 1"/>
          <p:cNvSpPr>
            <a:spLocks noGrp="1" noRot="1" noChangeAspect="1" noTextEdit="1"/>
          </p:cNvSpPr>
          <p:nvPr>
            <p:ph type="sldImg"/>
          </p:nvPr>
        </p:nvSpPr>
        <p:spPr>
          <a:ln/>
        </p:spPr>
      </p:sp>
      <p:sp>
        <p:nvSpPr>
          <p:cNvPr id="190468"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r>
              <a:rPr lang="en-US" dirty="0" smtClean="0">
                <a:latin typeface="Arial" pitchFamily="1" charset="0"/>
                <a:ea typeface="ＭＳ Ｐゴシック" pitchFamily="1" charset="-128"/>
                <a:cs typeface="ＭＳ Ｐゴシック" pitchFamily="1" charset="-128"/>
              </a:rPr>
              <a:t>RA – THE second</a:t>
            </a:r>
            <a:r>
              <a:rPr lang="en-US" baseline="0" dirty="0" smtClean="0">
                <a:latin typeface="Arial" pitchFamily="1" charset="0"/>
                <a:ea typeface="ＭＳ Ｐゴシック" pitchFamily="1" charset="-128"/>
                <a:cs typeface="ＭＳ Ｐゴシック" pitchFamily="1" charset="-128"/>
              </a:rPr>
              <a:t> line should move in and the font formatting and colors should be better on this slide</a:t>
            </a:r>
            <a:endParaRPr lang="en-US" dirty="0" smtClean="0">
              <a:latin typeface="Arial" pitchFamily="1" charset="0"/>
              <a:ea typeface="ＭＳ Ｐゴシック" pitchFamily="1" charset="-128"/>
              <a:cs typeface="ＭＳ Ｐゴシック" pitchFamily="1" charset="-128"/>
            </a:endParaRPr>
          </a:p>
        </p:txBody>
      </p:sp>
      <p:sp>
        <p:nvSpPr>
          <p:cNvPr id="19046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6F9AFE0B-54AD-6242-8BEF-CFF8B4F5F603}" type="slidenum">
              <a:rPr lang="en-US" sz="1200">
                <a:solidFill>
                  <a:srgbClr val="000000"/>
                </a:solidFill>
                <a:latin typeface="Calibri" pitchFamily="1" charset="0"/>
                <a:ea typeface="Arial" pitchFamily="1" charset="0"/>
                <a:cs typeface="Arial" pitchFamily="1" charset="0"/>
              </a:rPr>
              <a:pPr algn="r" eaLnBrk="1" hangingPunct="1"/>
              <a:t>29</a:t>
            </a:fld>
            <a:endParaRPr lang="en-US" sz="1200">
              <a:solidFill>
                <a:srgbClr val="000000"/>
              </a:solidFill>
              <a:latin typeface="Calibri" pitchFamily="1" charset="0"/>
              <a:ea typeface="Arial" pitchFamily="1" charset="0"/>
              <a:cs typeface="Arial" pitchFamily="1"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AB2C89A6-5FE1-ED41-BF43-3C412EFF4BDB}" type="slidenum">
              <a:rPr lang="en-US">
                <a:solidFill>
                  <a:srgbClr val="000000"/>
                </a:solidFill>
              </a:rPr>
              <a:pPr/>
              <a:t>30</a:t>
            </a:fld>
            <a:endParaRPr lang="en-US">
              <a:solidFill>
                <a:srgbClr val="000000"/>
              </a:solidFill>
            </a:endParaRPr>
          </a:p>
        </p:txBody>
      </p:sp>
      <p:sp>
        <p:nvSpPr>
          <p:cNvPr id="190467" name="Slide Image Placeholder 1"/>
          <p:cNvSpPr>
            <a:spLocks noGrp="1" noRot="1" noChangeAspect="1" noTextEdit="1"/>
          </p:cNvSpPr>
          <p:nvPr>
            <p:ph type="sldImg"/>
          </p:nvPr>
        </p:nvSpPr>
        <p:spPr>
          <a:ln/>
        </p:spPr>
      </p:sp>
      <p:sp>
        <p:nvSpPr>
          <p:cNvPr id="190468"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r>
              <a:rPr lang="en-US" dirty="0" smtClean="0">
                <a:latin typeface="Arial" pitchFamily="1" charset="0"/>
                <a:ea typeface="ＭＳ Ｐゴシック" pitchFamily="1" charset="-128"/>
                <a:cs typeface="ＭＳ Ｐゴシック" pitchFamily="1" charset="-128"/>
              </a:rPr>
              <a:t>RA – fix colors so it appears we’re moving new lines in </a:t>
            </a:r>
          </a:p>
        </p:txBody>
      </p:sp>
      <p:sp>
        <p:nvSpPr>
          <p:cNvPr id="19046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6F9AFE0B-54AD-6242-8BEF-CFF8B4F5F603}" type="slidenum">
              <a:rPr lang="en-US" sz="1200">
                <a:solidFill>
                  <a:srgbClr val="000000"/>
                </a:solidFill>
                <a:latin typeface="Calibri" pitchFamily="1" charset="0"/>
                <a:ea typeface="Arial" pitchFamily="1" charset="0"/>
                <a:cs typeface="Arial" pitchFamily="1" charset="0"/>
              </a:rPr>
              <a:pPr algn="r" eaLnBrk="1" hangingPunct="1"/>
              <a:t>30</a:t>
            </a:fld>
            <a:endParaRPr lang="en-US" sz="1200">
              <a:solidFill>
                <a:srgbClr val="000000"/>
              </a:solidFill>
              <a:latin typeface="Calibri" pitchFamily="1" charset="0"/>
              <a:ea typeface="Arial" pitchFamily="1" charset="0"/>
              <a:cs typeface="Arial" pitchFamily="1"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AB2C89A6-5FE1-ED41-BF43-3C412EFF4BDB}" type="slidenum">
              <a:rPr lang="en-US">
                <a:solidFill>
                  <a:srgbClr val="000000"/>
                </a:solidFill>
              </a:rPr>
              <a:pPr/>
              <a:t>31</a:t>
            </a:fld>
            <a:endParaRPr lang="en-US">
              <a:solidFill>
                <a:srgbClr val="000000"/>
              </a:solidFill>
            </a:endParaRPr>
          </a:p>
        </p:txBody>
      </p:sp>
      <p:sp>
        <p:nvSpPr>
          <p:cNvPr id="190467" name="Slide Image Placeholder 1"/>
          <p:cNvSpPr>
            <a:spLocks noGrp="1" noRot="1" noChangeAspect="1" noTextEdit="1"/>
          </p:cNvSpPr>
          <p:nvPr>
            <p:ph type="sldImg"/>
          </p:nvPr>
        </p:nvSpPr>
        <p:spPr>
          <a:ln/>
        </p:spPr>
      </p:sp>
      <p:sp>
        <p:nvSpPr>
          <p:cNvPr id="190468"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r>
              <a:rPr lang="en-US" smtClean="0">
                <a:latin typeface="Arial" pitchFamily="1" charset="0"/>
                <a:ea typeface="ＭＳ Ｐゴシック" pitchFamily="1" charset="-128"/>
                <a:cs typeface="ＭＳ Ｐゴシック" pitchFamily="1" charset="-128"/>
              </a:rPr>
              <a:t>RA – can you fix this picture – should be something more magnificent  from nature – mountain or river.  Same text</a:t>
            </a:r>
          </a:p>
        </p:txBody>
      </p:sp>
      <p:sp>
        <p:nvSpPr>
          <p:cNvPr id="19046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6F9AFE0B-54AD-6242-8BEF-CFF8B4F5F603}" type="slidenum">
              <a:rPr lang="en-US" sz="1200">
                <a:solidFill>
                  <a:srgbClr val="000000"/>
                </a:solidFill>
                <a:latin typeface="Calibri" pitchFamily="1" charset="0"/>
                <a:ea typeface="Arial" pitchFamily="1" charset="0"/>
                <a:cs typeface="Arial" pitchFamily="1" charset="0"/>
              </a:rPr>
              <a:pPr algn="r" eaLnBrk="1" hangingPunct="1"/>
              <a:t>31</a:t>
            </a:fld>
            <a:endParaRPr lang="en-US" sz="1200">
              <a:solidFill>
                <a:srgbClr val="000000"/>
              </a:solidFill>
              <a:latin typeface="Calibri" pitchFamily="1" charset="0"/>
              <a:ea typeface="Arial" pitchFamily="1" charset="0"/>
              <a:cs typeface="Arial" pitchFamily="1"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AB2C89A6-5FE1-ED41-BF43-3C412EFF4BDB}" type="slidenum">
              <a:rPr lang="en-US">
                <a:solidFill>
                  <a:srgbClr val="000000"/>
                </a:solidFill>
              </a:rPr>
              <a:pPr/>
              <a:t>32</a:t>
            </a:fld>
            <a:endParaRPr lang="en-US">
              <a:solidFill>
                <a:srgbClr val="000000"/>
              </a:solidFill>
            </a:endParaRPr>
          </a:p>
        </p:txBody>
      </p:sp>
      <p:sp>
        <p:nvSpPr>
          <p:cNvPr id="190467" name="Slide Image Placeholder 1"/>
          <p:cNvSpPr>
            <a:spLocks noGrp="1" noRot="1" noChangeAspect="1" noTextEdit="1"/>
          </p:cNvSpPr>
          <p:nvPr>
            <p:ph type="sldImg"/>
          </p:nvPr>
        </p:nvSpPr>
        <p:spPr>
          <a:ln/>
        </p:spPr>
      </p:sp>
      <p:sp>
        <p:nvSpPr>
          <p:cNvPr id="190468"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r>
              <a:rPr lang="en-US" smtClean="0">
                <a:latin typeface="Arial" pitchFamily="1" charset="0"/>
                <a:ea typeface="ＭＳ Ｐゴシック" pitchFamily="1" charset="-128"/>
                <a:cs typeface="ＭＳ Ｐゴシック" pitchFamily="1" charset="-128"/>
              </a:rPr>
              <a:t>RA – can you fix this picture – should be something more magnificent  from nature – mountain or river.  Same text</a:t>
            </a:r>
          </a:p>
        </p:txBody>
      </p:sp>
      <p:sp>
        <p:nvSpPr>
          <p:cNvPr id="19046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6F9AFE0B-54AD-6242-8BEF-CFF8B4F5F603}" type="slidenum">
              <a:rPr lang="en-US" sz="1200">
                <a:solidFill>
                  <a:srgbClr val="000000"/>
                </a:solidFill>
                <a:latin typeface="Calibri" pitchFamily="1" charset="0"/>
                <a:ea typeface="Arial" pitchFamily="1" charset="0"/>
                <a:cs typeface="Arial" pitchFamily="1" charset="0"/>
              </a:rPr>
              <a:pPr algn="r" eaLnBrk="1" hangingPunct="1"/>
              <a:t>32</a:t>
            </a:fld>
            <a:endParaRPr lang="en-US" sz="1200">
              <a:solidFill>
                <a:srgbClr val="000000"/>
              </a:solidFill>
              <a:latin typeface="Calibri" pitchFamily="1" charset="0"/>
              <a:ea typeface="Arial" pitchFamily="1" charset="0"/>
              <a:cs typeface="Arial" pitchFamily="1"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p:cNvSpPr>
          <p:nvPr>
            <p:ph type="sldImg"/>
          </p:nvPr>
        </p:nvSpPr>
        <p:spPr>
          <a:ln/>
        </p:spPr>
      </p:sp>
      <p:sp>
        <p:nvSpPr>
          <p:cNvPr id="196611"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Put nature picture in back – river or ocean</a:t>
            </a:r>
          </a:p>
        </p:txBody>
      </p:sp>
      <p:sp>
        <p:nvSpPr>
          <p:cNvPr id="196612" name="Slide Number Placeholder 3"/>
          <p:cNvSpPr>
            <a:spLocks noGrp="1"/>
          </p:cNvSpPr>
          <p:nvPr>
            <p:ph type="sldNum" sz="quarter" idx="5"/>
          </p:nvPr>
        </p:nvSpPr>
        <p:spPr>
          <a:noFill/>
        </p:spPr>
        <p:txBody>
          <a:bodyPr/>
          <a:lstStyle/>
          <a:p>
            <a:fld id="{4A890753-1D33-0C45-BECE-A38522A80E8F}" type="slidenum">
              <a:rPr lang="en-US">
                <a:solidFill>
                  <a:srgbClr val="000000"/>
                </a:solidFill>
              </a:rPr>
              <a:pPr/>
              <a:t>33</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3</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3</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D58601C0-3944-4E4A-9116-1CC98BA85658}" type="slidenum">
              <a:rPr lang="en-US"/>
              <a:pPr/>
              <a:t>35</a:t>
            </a:fld>
            <a:endParaRPr lang="en-US"/>
          </a:p>
        </p:txBody>
      </p:sp>
      <p:sp>
        <p:nvSpPr>
          <p:cNvPr id="202755" name="Slide Image Placeholder 1"/>
          <p:cNvSpPr>
            <a:spLocks noGrp="1" noRot="1" noChangeAspect="1" noTextEdit="1"/>
          </p:cNvSpPr>
          <p:nvPr>
            <p:ph type="sldImg"/>
          </p:nvPr>
        </p:nvSpPr>
        <p:spPr>
          <a:ln/>
        </p:spPr>
      </p:sp>
      <p:sp>
        <p:nvSpPr>
          <p:cNvPr id="20275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r>
              <a:rPr lang="en-US" smtClean="0">
                <a:latin typeface="Arial" pitchFamily="1" charset="0"/>
                <a:ea typeface="ＭＳ Ｐゴシック" pitchFamily="1" charset="-128"/>
                <a:cs typeface="ＭＳ Ｐゴシック" pitchFamily="1" charset="-128"/>
              </a:rPr>
              <a:t>Cannot abdicate it</a:t>
            </a:r>
          </a:p>
        </p:txBody>
      </p:sp>
      <p:sp>
        <p:nvSpPr>
          <p:cNvPr id="2027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2CFE99AF-5ECD-9043-85D9-1B49D795F208}" type="slidenum">
              <a:rPr lang="en-US" sz="1200">
                <a:latin typeface="Calibri" pitchFamily="1" charset="0"/>
                <a:ea typeface="Arial" pitchFamily="1" charset="0"/>
                <a:cs typeface="Arial" pitchFamily="1" charset="0"/>
              </a:rPr>
              <a:pPr algn="r" eaLnBrk="1" hangingPunct="1"/>
              <a:t>35</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page number</a:t>
            </a:r>
          </a:p>
          <a:p>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36</a:t>
            </a:fld>
            <a:endParaRPr lang="en-US"/>
          </a:p>
        </p:txBody>
      </p:sp>
    </p:spTree>
    <p:extLst>
      <p:ext uri="{BB962C8B-B14F-4D97-AF65-F5344CB8AC3E}">
        <p14:creationId xmlns:p14="http://schemas.microsoft.com/office/powerpoint/2010/main" val="3315900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37</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37</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570B3854-3D8E-CF46-93DB-2A99246B163D}" type="slidenum">
              <a:rPr lang="en-US"/>
              <a:pPr/>
              <a:t>38</a:t>
            </a:fld>
            <a:endParaRPr lang="en-US"/>
          </a:p>
        </p:txBody>
      </p:sp>
      <p:sp>
        <p:nvSpPr>
          <p:cNvPr id="79873" name="Text Box 1"/>
          <p:cNvSpPr txBox="1">
            <a:spLocks noChangeArrowheads="1"/>
          </p:cNvSpPr>
          <p:nvPr/>
        </p:nvSpPr>
        <p:spPr bwMode="auto">
          <a:xfrm>
            <a:off x="1210236" y="694171"/>
            <a:ext cx="4437529" cy="3429000"/>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79874"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5F27B519-C1B7-6249-91DF-DA7D73EECAA1}" type="slidenum">
              <a:rPr lang="en-US"/>
              <a:pPr/>
              <a:t>39</a:t>
            </a:fld>
            <a:endParaRPr lang="en-US"/>
          </a:p>
        </p:txBody>
      </p:sp>
      <p:sp>
        <p:nvSpPr>
          <p:cNvPr id="126977"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6978"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30F8C9B-7F6F-0B4B-82C3-3DA2A9427D18}" type="slidenum">
              <a:rPr lang="en-US" sz="1200"/>
              <a:pPr/>
              <a:t>40</a:t>
            </a:fld>
            <a:endParaRPr lang="en-US" sz="1200"/>
          </a:p>
        </p:txBody>
      </p:sp>
      <p:sp>
        <p:nvSpPr>
          <p:cNvPr id="108547" name="Text Box 2"/>
          <p:cNvSpPr txBox="1">
            <a:spLocks noChangeArrowheads="1"/>
          </p:cNvSpPr>
          <p:nvPr/>
        </p:nvSpPr>
        <p:spPr bwMode="auto">
          <a:xfrm>
            <a:off x="1209675" y="693738"/>
            <a:ext cx="4424363" cy="3414712"/>
          </a:xfrm>
          <a:prstGeom prst="rect">
            <a:avLst/>
          </a:prstGeom>
          <a:solidFill>
            <a:srgbClr val="FFFFFF"/>
          </a:solidFill>
          <a:ln w="9360">
            <a:solidFill>
              <a:srgbClr val="000000"/>
            </a:solidFill>
            <a:miter lim="800000"/>
            <a:headEnd/>
            <a:tailEnd/>
          </a:ln>
        </p:spPr>
        <p:txBody>
          <a:bodyPr wrap="none" lIns="82058" tIns="41029" rIns="82058" bIns="41029"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108548" name="Text Box 3"/>
          <p:cNvSpPr txBox="1">
            <a:spLocks noGrp="1" noChangeArrowheads="1"/>
          </p:cNvSpPr>
          <p:nvPr>
            <p:ph type="body"/>
          </p:nvPr>
        </p:nvSpPr>
        <p:spPr>
          <a:xfrm>
            <a:off x="685800" y="4341813"/>
            <a:ext cx="5464175" cy="409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30000"/>
              </a:spcBef>
              <a:spcAft>
                <a:spcPct val="0"/>
              </a:spcAft>
              <a:defRPr sz="1200">
                <a:solidFill>
                  <a:schemeClr val="tx1"/>
                </a:solidFill>
                <a:latin typeface="Arial" charset="0"/>
                <a:ea typeface="ＭＳ Ｐゴシック" charset="0"/>
              </a:defRPr>
            </a:lvl6pPr>
            <a:lvl7pPr marL="914400" eaLnBrk="0" fontAlgn="base" hangingPunct="0">
              <a:spcBef>
                <a:spcPct val="30000"/>
              </a:spcBef>
              <a:spcAft>
                <a:spcPct val="0"/>
              </a:spcAft>
              <a:defRPr sz="1200">
                <a:solidFill>
                  <a:schemeClr val="tx1"/>
                </a:solidFill>
                <a:latin typeface="Arial" charset="0"/>
                <a:ea typeface="ＭＳ Ｐゴシック" charset="0"/>
              </a:defRPr>
            </a:lvl7pPr>
            <a:lvl8pPr marL="1371600" eaLnBrk="0" fontAlgn="base" hangingPunct="0">
              <a:spcBef>
                <a:spcPct val="30000"/>
              </a:spcBef>
              <a:spcAft>
                <a:spcPct val="0"/>
              </a:spcAft>
              <a:defRPr sz="1200">
                <a:solidFill>
                  <a:schemeClr val="tx1"/>
                </a:solidFill>
                <a:latin typeface="Arial" charset="0"/>
                <a:ea typeface="ＭＳ Ｐゴシック" charset="0"/>
              </a:defRPr>
            </a:lvl8pPr>
            <a:lvl9pPr marL="1828800" eaLnBrk="0" fontAlgn="base" hangingPunct="0">
              <a:spcBef>
                <a:spcPct val="30000"/>
              </a:spcBef>
              <a:spcAft>
                <a:spcPct val="0"/>
              </a:spcAft>
              <a:defRPr sz="1200">
                <a:solidFill>
                  <a:schemeClr val="tx1"/>
                </a:solidFill>
                <a:latin typeface="Arial" charset="0"/>
                <a:ea typeface="ＭＳ Ｐゴシック" charset="0"/>
              </a:defRPr>
            </a:lvl9p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A7B0D0C2-4EA8-7342-B613-A1CE1AEC954A}" type="slidenum">
              <a:rPr lang="en-US"/>
              <a:pPr/>
              <a:t>42</a:t>
            </a:fld>
            <a:endParaRPr lang="en-US"/>
          </a:p>
        </p:txBody>
      </p:sp>
      <p:sp>
        <p:nvSpPr>
          <p:cNvPr id="124929"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4930"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Canadian company owns gold</a:t>
            </a:r>
            <a:r>
              <a:rPr lang="en-US" baseline="0" dirty="0" smtClean="0"/>
              <a:t> and copper mining </a:t>
            </a:r>
            <a:r>
              <a:rPr lang="en-US" baseline="0" dirty="0" err="1" smtClean="0"/>
              <a:t>cliams</a:t>
            </a:r>
            <a:r>
              <a:rPr lang="en-US" baseline="0" dirty="0" smtClean="0"/>
              <a:t> – Pebble Mine in Bristol Bay would leave  </a:t>
            </a:r>
            <a:r>
              <a:rPr lang="en-US" sz="1200" b="1" kern="1200" dirty="0" smtClean="0">
                <a:solidFill>
                  <a:schemeClr val="tx1"/>
                </a:solidFill>
                <a:latin typeface="+mn-lt"/>
                <a:ea typeface="+mn-ea"/>
                <a:cs typeface="+mn-cs"/>
              </a:rPr>
              <a:t>2.5 billion tons of contaminated waste and destroy 90 miles of salmon bearing streams used by Native Alaskans  [[[[Seth</a:t>
            </a:r>
            <a:r>
              <a:rPr lang="en-US" sz="1200" b="1" kern="1200" baseline="0" dirty="0" smtClean="0">
                <a:solidFill>
                  <a:schemeClr val="tx1"/>
                </a:solidFill>
                <a:latin typeface="+mn-lt"/>
                <a:ea typeface="+mn-ea"/>
                <a:cs typeface="+mn-cs"/>
              </a:rPr>
              <a:t> and Amanda – this needs header]  put over the top.</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43</a:t>
            </a:fld>
            <a:endParaRPr lang="en-US"/>
          </a:p>
        </p:txBody>
      </p:sp>
    </p:spTree>
    <p:extLst>
      <p:ext uri="{BB962C8B-B14F-4D97-AF65-F5344CB8AC3E}">
        <p14:creationId xmlns:p14="http://schemas.microsoft.com/office/powerpoint/2010/main" val="1914198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of proposed</a:t>
            </a:r>
            <a:r>
              <a:rPr lang="en-US" baseline="0" dirty="0" smtClean="0"/>
              <a:t> mine</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45</a:t>
            </a:fld>
            <a:endParaRPr lang="en-US"/>
          </a:p>
        </p:txBody>
      </p:sp>
    </p:spTree>
    <p:extLst>
      <p:ext uri="{BB962C8B-B14F-4D97-AF65-F5344CB8AC3E}">
        <p14:creationId xmlns:p14="http://schemas.microsoft.com/office/powerpoint/2010/main" val="2813054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 downriver of proposed</a:t>
            </a:r>
            <a:r>
              <a:rPr lang="en-US" baseline="0" dirty="0" smtClean="0"/>
              <a:t> mine</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46</a:t>
            </a:fld>
            <a:endParaRPr lang="en-US"/>
          </a:p>
        </p:txBody>
      </p:sp>
    </p:spTree>
    <p:extLst>
      <p:ext uri="{BB962C8B-B14F-4D97-AF65-F5344CB8AC3E}">
        <p14:creationId xmlns:p14="http://schemas.microsoft.com/office/powerpoint/2010/main" val="1302556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4</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4</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iron ore mine. One mile across;</a:t>
            </a:r>
            <a:r>
              <a:rPr lang="en-US" baseline="0" dirty="0" smtClean="0"/>
              <a:t> </a:t>
            </a:r>
            <a:r>
              <a:rPr lang="en-US" dirty="0" smtClean="0"/>
              <a:t>1,200</a:t>
            </a:r>
            <a:r>
              <a:rPr lang="en-US" baseline="0" dirty="0" smtClean="0"/>
              <a:t> feet deep</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47</a:t>
            </a:fld>
            <a:endParaRPr lang="en-US"/>
          </a:p>
        </p:txBody>
      </p:sp>
    </p:spTree>
    <p:extLst>
      <p:ext uri="{BB962C8B-B14F-4D97-AF65-F5344CB8AC3E}">
        <p14:creationId xmlns:p14="http://schemas.microsoft.com/office/powerpoint/2010/main" val="3619558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p:cNvSpPr>
          <p:nvPr>
            <p:ph type="sldImg"/>
          </p:nvPr>
        </p:nvSpPr>
        <p:spPr>
          <a:ln/>
        </p:spPr>
      </p:sp>
      <p:sp>
        <p:nvSpPr>
          <p:cNvPr id="144387" name="Notes Placeholder 2"/>
          <p:cNvSpPr>
            <a:spLocks noGrp="1"/>
          </p:cNvSpPr>
          <p:nvPr>
            <p:ph type="body" idx="1"/>
          </p:nvPr>
        </p:nvSpPr>
        <p:spPr>
          <a:noFill/>
          <a:ln/>
        </p:spPr>
        <p:txBody>
          <a:bodyPr/>
          <a:lstStyle/>
          <a:p>
            <a:r>
              <a:rPr lang="en-US" dirty="0" smtClean="0">
                <a:latin typeface="Arial" pitchFamily="1" charset="0"/>
                <a:ea typeface="ＭＳ Ｐゴシック" pitchFamily="1" charset="-128"/>
                <a:cs typeface="ＭＳ Ｐゴシック" pitchFamily="1" charset="-128"/>
              </a:rPr>
              <a:t>http://</a:t>
            </a:r>
            <a:r>
              <a:rPr lang="en-US" dirty="0" err="1" smtClean="0">
                <a:latin typeface="Arial" pitchFamily="1" charset="0"/>
                <a:ea typeface="ＭＳ Ｐゴシック" pitchFamily="1" charset="-128"/>
                <a:cs typeface="ＭＳ Ｐゴシック" pitchFamily="1" charset="-128"/>
              </a:rPr>
              <a:t>climateprogress.org</a:t>
            </a:r>
            <a:r>
              <a:rPr lang="en-US" dirty="0" smtClean="0">
                <a:latin typeface="Arial" pitchFamily="1" charset="0"/>
                <a:ea typeface="ＭＳ Ｐゴシック" pitchFamily="1" charset="-128"/>
                <a:cs typeface="ＭＳ Ｐゴシック" pitchFamily="1" charset="-128"/>
              </a:rPr>
              <a:t>/2009/06/15/us-global-change-research-program-noaa-global-climate-change-impacts-in-united-states/</a:t>
            </a:r>
          </a:p>
          <a:p>
            <a:endParaRPr lang="en-US" dirty="0" smtClean="0">
              <a:latin typeface="Arial" pitchFamily="1" charset="0"/>
              <a:ea typeface="ＭＳ Ｐゴシック" pitchFamily="1" charset="-128"/>
              <a:cs typeface="ＭＳ Ｐゴシック" pitchFamily="1" charset="-128"/>
            </a:endParaRPr>
          </a:p>
          <a:p>
            <a:r>
              <a:rPr lang="en-US" dirty="0" smtClean="0">
                <a:latin typeface="Arial" pitchFamily="1" charset="0"/>
                <a:ea typeface="ＭＳ Ｐゴシック" pitchFamily="1" charset="-128"/>
                <a:cs typeface="ＭＳ Ｐゴシック" pitchFamily="1" charset="-128"/>
              </a:rPr>
              <a:t>Put in the report about tribes and climate change</a:t>
            </a:r>
            <a:r>
              <a:rPr lang="en-US" baseline="0" dirty="0" smtClean="0">
                <a:latin typeface="Arial" pitchFamily="1" charset="0"/>
                <a:ea typeface="ＭＳ Ｐゴシック" pitchFamily="1" charset="-128"/>
                <a:cs typeface="ＭＳ Ｐゴシック" pitchFamily="1" charset="-128"/>
              </a:rPr>
              <a:t> from the email Mary sent us on Oct. 2.</a:t>
            </a:r>
            <a:endParaRPr lang="en-US" dirty="0" smtClean="0">
              <a:latin typeface="Arial" pitchFamily="1" charset="0"/>
              <a:ea typeface="ＭＳ Ｐゴシック" pitchFamily="1" charset="-128"/>
              <a:cs typeface="ＭＳ Ｐゴシック" pitchFamily="1" charset="-128"/>
            </a:endParaRPr>
          </a:p>
        </p:txBody>
      </p:sp>
      <p:sp>
        <p:nvSpPr>
          <p:cNvPr id="144388" name="Slide Number Placeholder 3"/>
          <p:cNvSpPr>
            <a:spLocks noGrp="1"/>
          </p:cNvSpPr>
          <p:nvPr>
            <p:ph type="sldNum" sz="quarter" idx="5"/>
          </p:nvPr>
        </p:nvSpPr>
        <p:spPr>
          <a:noFill/>
        </p:spPr>
        <p:txBody>
          <a:bodyPr/>
          <a:lstStyle/>
          <a:p>
            <a:fld id="{C0FCC37D-CE8D-714D-BBE8-CFD3A97009AA}" type="slidenum">
              <a:rPr lang="en-US" smtClean="0"/>
              <a:pPr/>
              <a:t>50</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F7F63BB4-4F7D-DA40-8C40-E038653BB8FB}" type="slidenum">
              <a:rPr lang="en-US"/>
              <a:pPr/>
              <a:t>51</a:t>
            </a:fld>
            <a:endParaRPr lang="en-US"/>
          </a:p>
        </p:txBody>
      </p:sp>
      <p:sp>
        <p:nvSpPr>
          <p:cNvPr id="1105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F916930F-E39D-144C-8718-D08D32D1A689}" type="slidenum">
              <a:rPr lang="en-US" sz="1200">
                <a:latin typeface="Calibri" pitchFamily="1" charset="0"/>
                <a:ea typeface="Arial" pitchFamily="1" charset="0"/>
                <a:cs typeface="Arial" pitchFamily="1" charset="0"/>
              </a:rPr>
              <a:pPr algn="r" eaLnBrk="1" hangingPunct="1"/>
              <a:t>51</a:t>
            </a:fld>
            <a:endParaRPr lang="en-US" sz="1200">
              <a:latin typeface="Calibri" pitchFamily="1" charset="0"/>
              <a:ea typeface="Arial" pitchFamily="1" charset="0"/>
              <a:cs typeface="Arial" pitchFamily="1" charset="0"/>
            </a:endParaRPr>
          </a:p>
        </p:txBody>
      </p:sp>
      <p:sp>
        <p:nvSpPr>
          <p:cNvPr id="110596" name="Text Box 2"/>
          <p:cNvSpPr txBox="1">
            <a:spLocks noChangeArrowheads="1"/>
          </p:cNvSpPr>
          <p:nvPr/>
        </p:nvSpPr>
        <p:spPr bwMode="auto">
          <a:xfrm>
            <a:off x="1209675" y="693738"/>
            <a:ext cx="4430713" cy="342265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eaLnBrk="1" hangingPunct="1"/>
            <a:endParaRPr lang="en-US" sz="1800">
              <a:latin typeface="Calibri" pitchFamily="1" charset="0"/>
              <a:ea typeface="Arial" pitchFamily="1" charset="0"/>
              <a:cs typeface="Arial" pitchFamily="1" charset="0"/>
            </a:endParaRPr>
          </a:p>
        </p:txBody>
      </p:sp>
      <p:sp>
        <p:nvSpPr>
          <p:cNvPr id="110597" name="Rectangle 3"/>
          <p:cNvSpPr>
            <a:spLocks noGrp="1" noChangeArrowheads="1"/>
          </p:cNvSpPr>
          <p:nvPr>
            <p:ph type="body"/>
          </p:nvPr>
        </p:nvSpPr>
        <p:spPr>
          <a:xfrm>
            <a:off x="685800" y="4341813"/>
            <a:ext cx="5464175" cy="4090987"/>
          </a:xfrm>
          <a:noFill/>
          <a:ln>
            <a:solidFill>
              <a:srgbClr val="000000"/>
            </a:solidFill>
          </a:ln>
        </p:spPr>
        <p:txBody>
          <a:bodyPr wrap="none" lIns="82058" tIns="41029" rIns="82058" bIns="41029" anchor="ctr"/>
          <a:lstStyle/>
          <a:p>
            <a:pPr eaLnBrk="1" hangingPunct="1">
              <a:spcBef>
                <a:spcPct val="0"/>
              </a:spcBef>
            </a:pPr>
            <a:r>
              <a:rPr lang="en-US" dirty="0" smtClean="0">
                <a:latin typeface="Arial" pitchFamily="1" charset="0"/>
                <a:ea typeface="ＭＳ Ｐゴシック" pitchFamily="1" charset="-128"/>
                <a:cs typeface="ＭＳ Ｐゴシック" pitchFamily="1" charset="-128"/>
              </a:rPr>
              <a:t>A</a:t>
            </a:r>
            <a:endParaRPr lang="en-US" dirty="0">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DD85F875-0791-EC4A-958A-50675C68496F}" type="slidenum">
              <a:rPr lang="en-US"/>
              <a:pPr/>
              <a:t>52</a:t>
            </a:fld>
            <a:endParaRPr lang="en-US"/>
          </a:p>
        </p:txBody>
      </p:sp>
      <p:sp>
        <p:nvSpPr>
          <p:cNvPr id="114691" name="Slide Image Placeholder 1"/>
          <p:cNvSpPr>
            <a:spLocks noGrp="1" noRot="1" noChangeAspect="1" noTextEdit="1"/>
          </p:cNvSpPr>
          <p:nvPr>
            <p:ph type="sldImg"/>
          </p:nvPr>
        </p:nvSpPr>
        <p:spPr>
          <a:ln/>
        </p:spPr>
      </p:sp>
      <p:sp>
        <p:nvSpPr>
          <p:cNvPr id="114692"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114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1C5A119C-0760-8844-9DCD-22C3A1F9D95E}" type="slidenum">
              <a:rPr lang="en-US" sz="1200">
                <a:latin typeface="Calibri" pitchFamily="1" charset="0"/>
                <a:ea typeface="Arial" pitchFamily="1" charset="0"/>
                <a:cs typeface="Arial" pitchFamily="1" charset="0"/>
              </a:rPr>
              <a:pPr algn="r" eaLnBrk="1" hangingPunct="1"/>
              <a:t>52</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867C80AC-4260-8B49-AD4D-7D15665C33E0}" type="slidenum">
              <a:rPr lang="en-US"/>
              <a:pPr/>
              <a:t>53</a:t>
            </a:fld>
            <a:endParaRPr lang="en-US"/>
          </a:p>
        </p:txBody>
      </p:sp>
      <p:sp>
        <p:nvSpPr>
          <p:cNvPr id="108545" name="Text Box 1"/>
          <p:cNvSpPr txBox="1">
            <a:spLocks noChangeArrowheads="1"/>
          </p:cNvSpPr>
          <p:nvPr/>
        </p:nvSpPr>
        <p:spPr bwMode="auto">
          <a:xfrm>
            <a:off x="1210236" y="694171"/>
            <a:ext cx="4430526" cy="3421784"/>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08546"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E97B42B-3AED-3F4E-B4D0-3E08BE20271D}" type="slidenum">
              <a:rPr lang="en-US"/>
              <a:pPr/>
              <a:t>54</a:t>
            </a:fld>
            <a:endParaRPr lang="en-US"/>
          </a:p>
        </p:txBody>
      </p:sp>
      <p:sp>
        <p:nvSpPr>
          <p:cNvPr id="84995" name="Slide Image Placeholder 1"/>
          <p:cNvSpPr>
            <a:spLocks noGrp="1" noRot="1" noChangeAspect="1" noTextEdit="1"/>
          </p:cNvSpPr>
          <p:nvPr>
            <p:ph type="sldImg"/>
          </p:nvPr>
        </p:nvSpPr>
        <p:spPr>
          <a:ln/>
        </p:spPr>
      </p:sp>
      <p:sp>
        <p:nvSpPr>
          <p:cNvPr id="8499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8499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905D2FCF-9D84-2340-91B7-4AD2A6C5CADE}" type="slidenum">
              <a:rPr lang="en-US" sz="1200">
                <a:latin typeface="Calibri" pitchFamily="1" charset="0"/>
                <a:ea typeface="Arial" pitchFamily="1" charset="0"/>
                <a:cs typeface="Arial" pitchFamily="1" charset="0"/>
              </a:rPr>
              <a:pPr algn="r" eaLnBrk="1" hangingPunct="1"/>
              <a:t>54</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p:cNvSpPr>
          <p:nvPr>
            <p:ph type="sldImg"/>
          </p:nvPr>
        </p:nvSpPr>
        <p:spPr>
          <a:ln/>
        </p:spPr>
      </p:sp>
      <p:sp>
        <p:nvSpPr>
          <p:cNvPr id="133123"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Elizabeth Rosenthal, </a:t>
            </a:r>
            <a:r>
              <a:rPr lang="en-US" i="1" smtClean="0">
                <a:latin typeface="Arial" pitchFamily="1" charset="0"/>
                <a:ea typeface="ＭＳ Ｐゴシック" pitchFamily="1" charset="-128"/>
                <a:cs typeface="ＭＳ Ｐゴシック" pitchFamily="1" charset="-128"/>
              </a:rPr>
              <a:t>U.N. Chief Seeks More Climate Change Leadership</a:t>
            </a:r>
            <a:r>
              <a:rPr lang="en-US" smtClean="0">
                <a:latin typeface="Arial" pitchFamily="1" charset="0"/>
                <a:ea typeface="ＭＳ Ｐゴシック" pitchFamily="1" charset="-128"/>
                <a:cs typeface="ＭＳ Ｐゴシック" pitchFamily="1" charset="-128"/>
              </a:rPr>
              <a:t>, N.Y. TIMES, Nov. 18, 2007, </a:t>
            </a:r>
            <a:r>
              <a:rPr lang="en-US" i="1" smtClean="0">
                <a:latin typeface="Arial" pitchFamily="1" charset="0"/>
                <a:ea typeface="ＭＳ Ｐゴシック" pitchFamily="1" charset="-128"/>
                <a:cs typeface="ＭＳ Ｐゴシック" pitchFamily="1" charset="-128"/>
              </a:rPr>
              <a:t>available at</a:t>
            </a:r>
            <a:r>
              <a:rPr lang="en-US" smtClean="0">
                <a:latin typeface="Arial" pitchFamily="1" charset="0"/>
                <a:ea typeface="ＭＳ Ｐゴシック" pitchFamily="1" charset="-128"/>
                <a:cs typeface="ＭＳ Ｐゴシック" pitchFamily="1" charset="-128"/>
              </a:rPr>
              <a:t> http://www.nytimes.com/2007/11/18/science/earth/18climatenew.html?scp=1&amp;sq=UN%</a:t>
            </a:r>
          </a:p>
          <a:p>
            <a:r>
              <a:rPr lang="en-US" smtClean="0">
                <a:latin typeface="Arial" pitchFamily="1" charset="0"/>
                <a:ea typeface="ＭＳ Ｐゴシック" pitchFamily="1" charset="-128"/>
                <a:cs typeface="ＭＳ Ｐゴシック" pitchFamily="1" charset="-128"/>
              </a:rPr>
              <a:t>20Panel:%20avert%20climate%20disaster&amp;st=cse.</a:t>
            </a:r>
          </a:p>
          <a:p>
            <a:endParaRPr lang="en-US" smtClean="0">
              <a:latin typeface="Arial" pitchFamily="1" charset="0"/>
              <a:ea typeface="ＭＳ Ｐゴシック" pitchFamily="1" charset="-128"/>
              <a:cs typeface="ＭＳ Ｐゴシック" pitchFamily="1" charset="-128"/>
            </a:endParaRPr>
          </a:p>
        </p:txBody>
      </p:sp>
      <p:sp>
        <p:nvSpPr>
          <p:cNvPr id="133124" name="Slide Number Placeholder 3"/>
          <p:cNvSpPr>
            <a:spLocks noGrp="1"/>
          </p:cNvSpPr>
          <p:nvPr>
            <p:ph type="sldNum" sz="quarter" idx="5"/>
          </p:nvPr>
        </p:nvSpPr>
        <p:spPr>
          <a:noFill/>
        </p:spPr>
        <p:txBody>
          <a:bodyPr/>
          <a:lstStyle/>
          <a:p>
            <a:fld id="{5FFE93E4-45C3-1146-99FE-62C69059F244}" type="slidenum">
              <a:rPr lang="en-US" smtClean="0"/>
              <a:pPr/>
              <a:t>56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An</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evaporator to be used in the oil refining process on Canada’s tar sands sits in the median of U.S. Highways 95 and 12 on Tuesday, August 6, 2013. </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59</a:t>
            </a:fld>
            <a:endParaRPr lang="en-US"/>
          </a:p>
        </p:txBody>
      </p:sp>
    </p:spTree>
    <p:extLst>
      <p:ext uri="{BB962C8B-B14F-4D97-AF65-F5344CB8AC3E}">
        <p14:creationId xmlns:p14="http://schemas.microsoft.com/office/powerpoint/2010/main" val="1803964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three</a:t>
            </a:r>
            <a:r>
              <a:rPr lang="en-US" baseline="0" dirty="0" smtClean="0"/>
              <a:t> of blockade</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60</a:t>
            </a:fld>
            <a:endParaRPr lang="en-US"/>
          </a:p>
        </p:txBody>
      </p:sp>
    </p:spTree>
    <p:extLst>
      <p:ext uri="{BB962C8B-B14F-4D97-AF65-F5344CB8AC3E}">
        <p14:creationId xmlns:p14="http://schemas.microsoft.com/office/powerpoint/2010/main" val="3622877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It might be worth</a:t>
            </a:r>
            <a:r>
              <a:rPr lang="en-US" baseline="0" dirty="0" smtClean="0"/>
              <a:t> noting the the tribal resistance to tar sands in the US is part of a broader movement involving Canadian First Nations.</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61</a:t>
            </a:fld>
            <a:endParaRPr lang="en-US"/>
          </a:p>
        </p:txBody>
      </p:sp>
    </p:spTree>
    <p:extLst>
      <p:ext uri="{BB962C8B-B14F-4D97-AF65-F5344CB8AC3E}">
        <p14:creationId xmlns:p14="http://schemas.microsoft.com/office/powerpoint/2010/main" val="1204111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5</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5</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Friday August 9, at least 30 people had been arrested.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62</a:t>
            </a:fld>
            <a:endParaRPr lang="en-US"/>
          </a:p>
        </p:txBody>
      </p:sp>
    </p:spTree>
    <p:extLst>
      <p:ext uri="{BB962C8B-B14F-4D97-AF65-F5344CB8AC3E}">
        <p14:creationId xmlns:p14="http://schemas.microsoft.com/office/powerpoint/2010/main" val="2698252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NY Times Article</a:t>
            </a:r>
            <a:r>
              <a:rPr lang="en-US" baseline="0" dirty="0" smtClean="0"/>
              <a:t>, “Fight Over Energy Finds a New Front in a Corner of Idaho” find a picture of </a:t>
            </a:r>
            <a:r>
              <a:rPr lang="en-US" baseline="0" dirty="0" err="1" smtClean="0"/>
              <a:t>silas</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63</a:t>
            </a:fld>
            <a:endParaRPr lang="en-US"/>
          </a:p>
        </p:txBody>
      </p:sp>
    </p:spTree>
    <p:extLst>
      <p:ext uri="{BB962C8B-B14F-4D97-AF65-F5344CB8AC3E}">
        <p14:creationId xmlns:p14="http://schemas.microsoft.com/office/powerpoint/2010/main" val="19938622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Members of the Lummi Nation protest the proposed coal export terminal (Gateway Pacific Terminal) at Cherry Point in 2012. Gateway is one of six proposed coal terminals</a:t>
            </a:r>
            <a:r>
              <a:rPr lang="en-US" baseline="0" dirty="0" smtClean="0"/>
              <a:t> in the </a:t>
            </a:r>
            <a:r>
              <a:rPr lang="en-US" baseline="0" smtClean="0"/>
              <a:t>Pacific Northwest. </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65</a:t>
            </a:fld>
            <a:endParaRPr lang="en-US"/>
          </a:p>
        </p:txBody>
      </p:sp>
    </p:spTree>
    <p:extLst>
      <p:ext uri="{BB962C8B-B14F-4D97-AF65-F5344CB8AC3E}">
        <p14:creationId xmlns:p14="http://schemas.microsoft.com/office/powerpoint/2010/main" val="8679279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the reservation is much smaller than the actual area of Montana and Wyoming.  The strip mining activity has abutted the reservation itself.</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67</a:t>
            </a:fld>
            <a:endParaRPr lang="en-US"/>
          </a:p>
        </p:txBody>
      </p:sp>
    </p:spTree>
    <p:extLst>
      <p:ext uri="{BB962C8B-B14F-4D97-AF65-F5344CB8AC3E}">
        <p14:creationId xmlns:p14="http://schemas.microsoft.com/office/powerpoint/2010/main" val="40614021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t>
            </a:r>
            <a:r>
              <a:rPr lang="en-US" dirty="0" err="1" smtClean="0"/>
              <a:t>www.montanatribes.org</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68</a:t>
            </a:fld>
            <a:endParaRPr lang="en-US"/>
          </a:p>
        </p:txBody>
      </p:sp>
    </p:spTree>
    <p:extLst>
      <p:ext uri="{BB962C8B-B14F-4D97-AF65-F5344CB8AC3E}">
        <p14:creationId xmlns:p14="http://schemas.microsoft.com/office/powerpoint/2010/main" val="2576773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Proposed</a:t>
            </a:r>
            <a:r>
              <a:rPr lang="en-US" baseline="0" dirty="0" smtClean="0"/>
              <a:t> Otter Creek Mine in relation to the reservation and the new railroad that would support it.</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69</a:t>
            </a:fld>
            <a:endParaRPr lang="en-US"/>
          </a:p>
        </p:txBody>
      </p:sp>
    </p:spTree>
    <p:extLst>
      <p:ext uri="{BB962C8B-B14F-4D97-AF65-F5344CB8AC3E}">
        <p14:creationId xmlns:p14="http://schemas.microsoft.com/office/powerpoint/2010/main" val="3060751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the vast majority of Powder River Coal is now consumed in the United States, primarily in the Midwest and East.</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72</a:t>
            </a:fld>
            <a:endParaRPr lang="en-US"/>
          </a:p>
        </p:txBody>
      </p:sp>
    </p:spTree>
    <p:extLst>
      <p:ext uri="{BB962C8B-B14F-4D97-AF65-F5344CB8AC3E}">
        <p14:creationId xmlns:p14="http://schemas.microsoft.com/office/powerpoint/2010/main" val="24367575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exports would indefinitely expand the lifetime of the Powder</a:t>
            </a:r>
            <a:r>
              <a:rPr lang="en-US" baseline="0" dirty="0" smtClean="0"/>
              <a:t> River Basin Coal mines and would create new rail traffic throughout the Northwest and in the territories of many tribes on their way to Asia.</a:t>
            </a:r>
            <a:endParaRPr lang="en-US" dirty="0"/>
          </a:p>
        </p:txBody>
      </p:sp>
      <p:sp>
        <p:nvSpPr>
          <p:cNvPr id="4" name="Slide Number Placeholder 3"/>
          <p:cNvSpPr>
            <a:spLocks noGrp="1"/>
          </p:cNvSpPr>
          <p:nvPr>
            <p:ph type="sldNum" sz="quarter" idx="10"/>
          </p:nvPr>
        </p:nvSpPr>
        <p:spPr/>
        <p:txBody>
          <a:bodyPr/>
          <a:lstStyle/>
          <a:p>
            <a:fld id="{DE670465-13C7-DE40-9B01-E6CEFE554554}" type="slidenum">
              <a:rPr lang="en-US" smtClean="0"/>
              <a:t>74</a:t>
            </a:fld>
            <a:endParaRPr lang="en-US"/>
          </a:p>
        </p:txBody>
      </p:sp>
    </p:spTree>
    <p:extLst>
      <p:ext uri="{BB962C8B-B14F-4D97-AF65-F5344CB8AC3E}">
        <p14:creationId xmlns:p14="http://schemas.microsoft.com/office/powerpoint/2010/main" val="2936556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House of Tears carvers of the Lummi Nation has created a tradition of carving and delivering totem poles to areas struck by disaster or in need of hope and healing.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totem</a:t>
            </a:r>
            <a:r>
              <a:rPr lang="en-US" sz="1200" kern="1200" baseline="0" dirty="0" smtClean="0">
                <a:solidFill>
                  <a:schemeClr val="tx1"/>
                </a:solidFill>
                <a:effectLst/>
                <a:latin typeface="+mn-lt"/>
                <a:ea typeface="+mn-ea"/>
                <a:cs typeface="+mn-cs"/>
              </a:rPr>
              <a:t> pole journey is intended to bring hope and healing to the </a:t>
            </a:r>
            <a:r>
              <a:rPr lang="en-US" sz="1200" kern="1200" dirty="0" smtClean="0">
                <a:solidFill>
                  <a:schemeClr val="tx1"/>
                </a:solidFill>
                <a:effectLst/>
                <a:latin typeface="+mn-lt"/>
                <a:ea typeface="+mn-ea"/>
                <a:cs typeface="+mn-cs"/>
              </a:rPr>
              <a:t>Lummi Nation’s own sacred land,</a:t>
            </a:r>
            <a:r>
              <a:rPr lang="en-US" sz="1200" kern="1200" baseline="0" dirty="0" smtClean="0">
                <a:solidFill>
                  <a:schemeClr val="tx1"/>
                </a:solidFill>
                <a:effectLst/>
                <a:latin typeface="+mn-lt"/>
                <a:ea typeface="+mn-ea"/>
                <a:cs typeface="+mn-cs"/>
              </a:rPr>
              <a:t> land threatened </a:t>
            </a:r>
            <a:r>
              <a:rPr lang="en-US" sz="1200" kern="1200" dirty="0" smtClean="0">
                <a:solidFill>
                  <a:schemeClr val="tx1"/>
                </a:solidFill>
                <a:effectLst/>
                <a:latin typeface="+mn-lt"/>
                <a:ea typeface="+mn-ea"/>
                <a:cs typeface="+mn-cs"/>
              </a:rPr>
              <a:t>by a proposal to build North America’s largest coal port: the Gateway Pacific Terminal. The totem pole will be placed in the homeland of the </a:t>
            </a:r>
            <a:r>
              <a:rPr lang="en-US" sz="1200" kern="1200" dirty="0" err="1" smtClean="0">
                <a:solidFill>
                  <a:schemeClr val="tx1"/>
                </a:solidFill>
                <a:effectLst/>
                <a:latin typeface="+mn-lt"/>
                <a:ea typeface="+mn-ea"/>
                <a:cs typeface="+mn-cs"/>
              </a:rPr>
              <a:t>Tsleil-Waututh</a:t>
            </a:r>
            <a:r>
              <a:rPr lang="en-US" sz="1200" kern="1200" dirty="0" smtClean="0">
                <a:solidFill>
                  <a:schemeClr val="tx1"/>
                </a:solidFill>
                <a:effectLst/>
                <a:latin typeface="+mn-lt"/>
                <a:ea typeface="+mn-ea"/>
                <a:cs typeface="+mn-cs"/>
              </a:rPr>
              <a:t> Nation, demonstrating unity with the Canadian First Nations’ position opposing the transport of Tar Sands by pipelines across their territories.</a:t>
            </a:r>
          </a:p>
        </p:txBody>
      </p:sp>
      <p:sp>
        <p:nvSpPr>
          <p:cNvPr id="4" name="Slide Number Placeholder 3"/>
          <p:cNvSpPr>
            <a:spLocks noGrp="1"/>
          </p:cNvSpPr>
          <p:nvPr>
            <p:ph type="sldNum" sz="quarter" idx="10"/>
          </p:nvPr>
        </p:nvSpPr>
        <p:spPr/>
        <p:txBody>
          <a:bodyPr/>
          <a:lstStyle/>
          <a:p>
            <a:fld id="{DE670465-13C7-DE40-9B01-E6CEFE554554}" type="slidenum">
              <a:rPr lang="en-US" smtClean="0"/>
              <a:t>77</a:t>
            </a:fld>
            <a:endParaRPr lang="en-US"/>
          </a:p>
        </p:txBody>
      </p:sp>
    </p:spTree>
    <p:extLst>
      <p:ext uri="{BB962C8B-B14F-4D97-AF65-F5344CB8AC3E}">
        <p14:creationId xmlns:p14="http://schemas.microsoft.com/office/powerpoint/2010/main" val="10352125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073815EA-E37B-814B-BE57-B5098C2C3CAB}" type="slidenum">
              <a:rPr lang="en-US"/>
              <a:pPr/>
              <a:t>78</a:t>
            </a:fld>
            <a:endParaRPr lang="en-US"/>
          </a:p>
        </p:txBody>
      </p:sp>
      <p:sp>
        <p:nvSpPr>
          <p:cNvPr id="232451" name="Slide Image Placeholder 1"/>
          <p:cNvSpPr>
            <a:spLocks noGrp="1" noRot="1" noChangeAspect="1" noTextEdit="1"/>
          </p:cNvSpPr>
          <p:nvPr>
            <p:ph type="sldImg"/>
          </p:nvPr>
        </p:nvSpPr>
        <p:spPr>
          <a:ln/>
        </p:spPr>
      </p:sp>
      <p:sp>
        <p:nvSpPr>
          <p:cNvPr id="232452"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9798A884-93B4-8442-8340-A36DA5C4CAC6}" type="slidenum">
              <a:rPr lang="en-US" sz="1200">
                <a:latin typeface="Calibri" pitchFamily="1" charset="0"/>
                <a:ea typeface="Arial" pitchFamily="1" charset="0"/>
                <a:cs typeface="Arial" pitchFamily="1" charset="0"/>
              </a:rPr>
              <a:pPr algn="r" eaLnBrk="1" hangingPunct="1"/>
              <a:t>78</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6</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6</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073815EA-E37B-814B-BE57-B5098C2C3CAB}" type="slidenum">
              <a:rPr lang="en-US"/>
              <a:pPr/>
              <a:t>79</a:t>
            </a:fld>
            <a:endParaRPr lang="en-US"/>
          </a:p>
        </p:txBody>
      </p:sp>
      <p:sp>
        <p:nvSpPr>
          <p:cNvPr id="232451" name="Slide Image Placeholder 1"/>
          <p:cNvSpPr>
            <a:spLocks noGrp="1" noRot="1" noChangeAspect="1" noTextEdit="1"/>
          </p:cNvSpPr>
          <p:nvPr>
            <p:ph type="sldImg"/>
          </p:nvPr>
        </p:nvSpPr>
        <p:spPr>
          <a:ln/>
        </p:spPr>
      </p:sp>
      <p:sp>
        <p:nvSpPr>
          <p:cNvPr id="232452"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9798A884-93B4-8442-8340-A36DA5C4CAC6}" type="slidenum">
              <a:rPr lang="en-US" sz="1200">
                <a:latin typeface="Calibri" pitchFamily="1" charset="0"/>
                <a:ea typeface="Arial" pitchFamily="1" charset="0"/>
                <a:cs typeface="Arial" pitchFamily="1" charset="0"/>
              </a:rPr>
              <a:pPr algn="r" eaLnBrk="1" hangingPunct="1"/>
              <a:t>79</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073815EA-E37B-814B-BE57-B5098C2C3CAB}" type="slidenum">
              <a:rPr lang="en-US"/>
              <a:pPr/>
              <a:t>80</a:t>
            </a:fld>
            <a:endParaRPr lang="en-US"/>
          </a:p>
        </p:txBody>
      </p:sp>
      <p:sp>
        <p:nvSpPr>
          <p:cNvPr id="232451" name="Slide Image Placeholder 1"/>
          <p:cNvSpPr>
            <a:spLocks noGrp="1" noRot="1" noChangeAspect="1" noTextEdit="1"/>
          </p:cNvSpPr>
          <p:nvPr>
            <p:ph type="sldImg"/>
          </p:nvPr>
        </p:nvSpPr>
        <p:spPr>
          <a:ln/>
        </p:spPr>
      </p:sp>
      <p:sp>
        <p:nvSpPr>
          <p:cNvPr id="232452"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9798A884-93B4-8442-8340-A36DA5C4CAC6}" type="slidenum">
              <a:rPr lang="en-US" sz="1200">
                <a:latin typeface="Calibri" pitchFamily="1" charset="0"/>
                <a:ea typeface="Arial" pitchFamily="1" charset="0"/>
                <a:cs typeface="Arial" pitchFamily="1" charset="0"/>
              </a:rPr>
              <a:pPr algn="r" eaLnBrk="1" hangingPunct="1"/>
              <a:t>80</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073815EA-E37B-814B-BE57-B5098C2C3CAB}" type="slidenum">
              <a:rPr lang="en-US"/>
              <a:pPr/>
              <a:t>81</a:t>
            </a:fld>
            <a:endParaRPr lang="en-US"/>
          </a:p>
        </p:txBody>
      </p:sp>
      <p:sp>
        <p:nvSpPr>
          <p:cNvPr id="232451" name="Slide Image Placeholder 1"/>
          <p:cNvSpPr>
            <a:spLocks noGrp="1" noRot="1" noChangeAspect="1" noTextEdit="1"/>
          </p:cNvSpPr>
          <p:nvPr>
            <p:ph type="sldImg"/>
          </p:nvPr>
        </p:nvSpPr>
        <p:spPr>
          <a:ln/>
        </p:spPr>
      </p:sp>
      <p:sp>
        <p:nvSpPr>
          <p:cNvPr id="232452"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9798A884-93B4-8442-8340-A36DA5C4CAC6}" type="slidenum">
              <a:rPr lang="en-US" sz="1200">
                <a:latin typeface="Calibri" pitchFamily="1" charset="0"/>
                <a:ea typeface="Arial" pitchFamily="1" charset="0"/>
                <a:cs typeface="Arial" pitchFamily="1" charset="0"/>
              </a:rPr>
              <a:pPr algn="r" eaLnBrk="1" hangingPunct="1"/>
              <a:t>81</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4C656BBF-1D8E-1A42-B2C5-022BF38D33D7}" type="slidenum">
              <a:rPr lang="en-US"/>
              <a:pPr/>
              <a:t>82</a:t>
            </a:fld>
            <a:endParaRPr lang="en-US"/>
          </a:p>
        </p:txBody>
      </p:sp>
      <p:sp>
        <p:nvSpPr>
          <p:cNvPr id="179203" name="Slide Image Placeholder 1"/>
          <p:cNvSpPr>
            <a:spLocks noGrp="1" noRot="1" noChangeAspect="1" noTextEdit="1"/>
          </p:cNvSpPr>
          <p:nvPr>
            <p:ph type="sldImg"/>
          </p:nvPr>
        </p:nvSpPr>
        <p:spPr>
          <a:ln/>
        </p:spPr>
      </p:sp>
      <p:sp>
        <p:nvSpPr>
          <p:cNvPr id="179204" name="Notes Placeholder 2"/>
          <p:cNvSpPr>
            <a:spLocks noGrp="1"/>
          </p:cNvSpPr>
          <p:nvPr>
            <p:ph type="body" idx="1"/>
          </p:nvPr>
        </p:nvSpPr>
        <p:spPr>
          <a:xfrm>
            <a:off x="685800" y="4343400"/>
            <a:ext cx="5486400" cy="4114800"/>
          </a:xfrm>
          <a:noFill/>
          <a:ln>
            <a:solidFill>
              <a:srgbClr val="000000"/>
            </a:solidFill>
          </a:ln>
        </p:spPr>
        <p:txBody>
          <a:bodyPr/>
          <a:lstStyle/>
          <a:p>
            <a:pPr marL="0" lvl="1" eaLnBrk="1" hangingPunct="1">
              <a:spcBef>
                <a:spcPct val="0"/>
              </a:spcBef>
            </a:pPr>
            <a:r>
              <a:rPr lang="en-US" sz="1800" smtClean="0">
                <a:latin typeface="Arial" pitchFamily="1" charset="0"/>
              </a:rPr>
              <a:t>GERRARD ET AL., GLOBAL CLIMATE CHANGE AND U.S. LAW 259 (ABA 2007).</a:t>
            </a:r>
          </a:p>
          <a:p>
            <a:pPr eaLnBrk="1" hangingPunct="1">
              <a:spcBef>
                <a:spcPct val="0"/>
              </a:spcBef>
            </a:pPr>
            <a:endParaRPr lang="en-US" smtClean="0">
              <a:latin typeface="Arial" pitchFamily="1" charset="0"/>
              <a:ea typeface="ＭＳ Ｐゴシック" pitchFamily="1" charset="-128"/>
              <a:cs typeface="ＭＳ Ｐゴシック" pitchFamily="1" charset="-128"/>
            </a:endParaRPr>
          </a:p>
        </p:txBody>
      </p:sp>
      <p:sp>
        <p:nvSpPr>
          <p:cNvPr id="17920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49FDF10C-BF85-7C4F-9860-506CEA9A1E00}" type="slidenum">
              <a:rPr lang="en-US" sz="1200">
                <a:latin typeface="Calibri" pitchFamily="1" charset="0"/>
                <a:ea typeface="Arial" pitchFamily="1" charset="0"/>
                <a:cs typeface="Arial" pitchFamily="1" charset="0"/>
              </a:rPr>
              <a:pPr algn="r" eaLnBrk="1" hangingPunct="1"/>
              <a:t>82</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p:cNvSpPr>
          <p:nvPr>
            <p:ph type="sldImg"/>
          </p:nvPr>
        </p:nvSpPr>
        <p:spPr>
          <a:ln/>
        </p:spPr>
      </p:sp>
      <p:sp>
        <p:nvSpPr>
          <p:cNvPr id="184323"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according to a comprehensive report issued in 2000 by the World Wildlife Fund (WWF).</a:t>
            </a:r>
          </a:p>
          <a:p>
            <a:r>
              <a:rPr lang="en-US" smtClean="0">
                <a:latin typeface="Arial" pitchFamily="1" charset="0"/>
                <a:ea typeface="ＭＳ Ｐゴシック" pitchFamily="1" charset="-128"/>
                <a:cs typeface="ＭＳ Ｐゴシック" pitchFamily="1" charset="-128"/>
              </a:rPr>
              <a:t>WWF, LIVING PLANET REPORT 2000 at 1 (Jonathan Loh ed., 2000), </a:t>
            </a:r>
            <a:r>
              <a:rPr lang="en-US" i="1" smtClean="0">
                <a:latin typeface="Arial" pitchFamily="1" charset="0"/>
                <a:ea typeface="ＭＳ Ｐゴシック" pitchFamily="1" charset="-128"/>
                <a:cs typeface="ＭＳ Ｐゴシック" pitchFamily="1" charset="-128"/>
              </a:rPr>
              <a:t>available at</a:t>
            </a:r>
            <a:r>
              <a:rPr lang="en-US" smtClean="0">
                <a:latin typeface="Arial" pitchFamily="1" charset="0"/>
                <a:ea typeface="ＭＳ Ｐゴシック" pitchFamily="1" charset="-128"/>
                <a:cs typeface="ＭＳ Ｐゴシック" pitchFamily="1" charset="-128"/>
              </a:rPr>
              <a:t> </a:t>
            </a:r>
            <a:r>
              <a:rPr lang="en-US" smtClean="0">
                <a:latin typeface="Arial" pitchFamily="1" charset="0"/>
                <a:ea typeface="ＭＳ Ｐゴシック" pitchFamily="1" charset="-128"/>
                <a:cs typeface="ＭＳ Ｐゴシック" pitchFamily="1" charset="-128"/>
                <a:hlinkClick r:id="rId3"/>
              </a:rPr>
              <a:t>http://assets.panda.org/downloads/lpr2000.pdf</a:t>
            </a:r>
            <a:r>
              <a:rPr lang="en-US" smtClean="0">
                <a:latin typeface="Arial" pitchFamily="1" charset="0"/>
                <a:ea typeface="ＭＳ Ｐゴシック" pitchFamily="1" charset="-128"/>
                <a:cs typeface="ＭＳ Ｐゴシック" pitchFamily="1" charset="-128"/>
              </a:rPr>
              <a:t>. </a:t>
            </a:r>
          </a:p>
          <a:p>
            <a:endParaRPr lang="en-US" smtClean="0">
              <a:latin typeface="Arial" pitchFamily="1" charset="0"/>
              <a:ea typeface="ＭＳ Ｐゴシック" pitchFamily="1" charset="-128"/>
              <a:cs typeface="ＭＳ Ｐゴシック" pitchFamily="1" charset="-128"/>
            </a:endParaRPr>
          </a:p>
        </p:txBody>
      </p:sp>
      <p:sp>
        <p:nvSpPr>
          <p:cNvPr id="184324" name="Slide Number Placeholder 3"/>
          <p:cNvSpPr>
            <a:spLocks noGrp="1"/>
          </p:cNvSpPr>
          <p:nvPr>
            <p:ph type="sldNum" sz="quarter" idx="5"/>
          </p:nvPr>
        </p:nvSpPr>
        <p:spPr>
          <a:noFill/>
        </p:spPr>
        <p:txBody>
          <a:bodyPr/>
          <a:lstStyle/>
          <a:p>
            <a:fld id="{0DEE6811-3598-A94D-BA2C-4F839F16ED99}" type="slidenum">
              <a:rPr lang="en-US">
                <a:solidFill>
                  <a:srgbClr val="000000"/>
                </a:solidFill>
              </a:rPr>
              <a:pPr/>
              <a:t>89</a:t>
            </a:fld>
            <a:endParaRPr lang="en-US">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 put background?</a:t>
            </a:r>
            <a:r>
              <a:rPr lang="en-US" baseline="0" dirty="0" smtClean="0"/>
              <a:t>  Or make it fill up page?  Don’t think that’s possible.</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90</a:t>
            </a:fld>
            <a:endParaRPr lang="en-US"/>
          </a:p>
        </p:txBody>
      </p:sp>
    </p:spTree>
    <p:extLst>
      <p:ext uri="{BB962C8B-B14F-4D97-AF65-F5344CB8AC3E}">
        <p14:creationId xmlns:p14="http://schemas.microsoft.com/office/powerpoint/2010/main" val="40143342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2FF3A897-CD4A-044F-89CD-9AEA3F800BA9}" type="slidenum">
              <a:rPr lang="en-US"/>
              <a:pPr/>
              <a:t>91</a:t>
            </a:fld>
            <a:endParaRPr lang="en-US"/>
          </a:p>
        </p:txBody>
      </p:sp>
      <p:sp>
        <p:nvSpPr>
          <p:cNvPr id="120833"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0834"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2FF3A897-CD4A-044F-89CD-9AEA3F800BA9}" type="slidenum">
              <a:rPr lang="en-US"/>
              <a:pPr/>
              <a:t>92</a:t>
            </a:fld>
            <a:endParaRPr lang="en-US"/>
          </a:p>
        </p:txBody>
      </p:sp>
      <p:sp>
        <p:nvSpPr>
          <p:cNvPr id="120833"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0834"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2FF3A897-CD4A-044F-89CD-9AEA3F800BA9}" type="slidenum">
              <a:rPr lang="en-US"/>
              <a:pPr/>
              <a:t>93</a:t>
            </a:fld>
            <a:endParaRPr lang="en-US"/>
          </a:p>
        </p:txBody>
      </p:sp>
      <p:sp>
        <p:nvSpPr>
          <p:cNvPr id="120833"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0834"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2FF3A897-CD4A-044F-89CD-9AEA3F800BA9}" type="slidenum">
              <a:rPr lang="en-US"/>
              <a:pPr/>
              <a:t>94</a:t>
            </a:fld>
            <a:endParaRPr lang="en-US"/>
          </a:p>
        </p:txBody>
      </p:sp>
      <p:sp>
        <p:nvSpPr>
          <p:cNvPr id="120833"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0834"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7</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7</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2FF3A897-CD4A-044F-89CD-9AEA3F800BA9}" type="slidenum">
              <a:rPr lang="en-US"/>
              <a:pPr/>
              <a:t>95</a:t>
            </a:fld>
            <a:endParaRPr lang="en-US"/>
          </a:p>
        </p:txBody>
      </p:sp>
      <p:sp>
        <p:nvSpPr>
          <p:cNvPr id="120833" name="Text Box 1"/>
          <p:cNvSpPr txBox="1">
            <a:spLocks noChangeArrowheads="1"/>
          </p:cNvSpPr>
          <p:nvPr/>
        </p:nvSpPr>
        <p:spPr bwMode="auto">
          <a:xfrm>
            <a:off x="1210235" y="694172"/>
            <a:ext cx="4427725" cy="3418897"/>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20834"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Fish background.</a:t>
            </a:r>
          </a:p>
          <a:p>
            <a:r>
              <a:rPr lang="en-US" dirty="0" smtClean="0"/>
              <a:t> Maybe tribal fishers.</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96</a:t>
            </a:fld>
            <a:endParaRPr lang="en-US"/>
          </a:p>
        </p:txBody>
      </p:sp>
    </p:spTree>
    <p:extLst>
      <p:ext uri="{BB962C8B-B14F-4D97-AF65-F5344CB8AC3E}">
        <p14:creationId xmlns:p14="http://schemas.microsoft.com/office/powerpoint/2010/main" val="19814198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97</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97</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99A248C-04CF-4B4F-B4F0-14092A4985A1}" type="slidenum">
              <a:rPr lang="en-US" sz="1200"/>
              <a:pPr/>
              <a:t>99</a:t>
            </a:fld>
            <a:endParaRPr lang="en-US" sz="1200"/>
          </a:p>
        </p:txBody>
      </p:sp>
      <p:sp>
        <p:nvSpPr>
          <p:cNvPr id="112643" name="Rectangle 2"/>
          <p:cNvSpPr>
            <a:spLocks noGrp="1" noRot="1" noChangeAspect="1" noChangeArrowheads="1"/>
          </p:cNvSpPr>
          <p:nvPr>
            <p:ph type="sldImg"/>
          </p:nvPr>
        </p:nvSpPr>
        <p:spPr>
          <a:xfrm>
            <a:off x="1147763" y="693738"/>
            <a:ext cx="4537075" cy="3403600"/>
          </a:xfrm>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Move this,</a:t>
            </a:r>
            <a:r>
              <a:rPr lang="en-US" baseline="0" dirty="0" smtClean="0">
                <a:latin typeface="Arial" charset="0"/>
                <a:ea typeface="ＭＳ Ｐゴシック" charset="0"/>
                <a:cs typeface="ＭＳ Ｐゴシック" charset="0"/>
              </a:rPr>
              <a:t> make it look nice.</a:t>
            </a:r>
            <a:endParaRPr lang="en-US" dirty="0">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2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DAB3E43-314C-5A4E-8E9A-0CEBEC1B7C10}" type="slidenum">
              <a:rPr lang="en-US" sz="1200"/>
              <a:pPr/>
              <a:t>100</a:t>
            </a:fld>
            <a:endParaRPr lang="en-US" sz="1200"/>
          </a:p>
        </p:txBody>
      </p:sp>
      <p:sp>
        <p:nvSpPr>
          <p:cNvPr id="75779" name="Text Box 1"/>
          <p:cNvSpPr txBox="1">
            <a:spLocks noChangeArrowheads="1"/>
          </p:cNvSpPr>
          <p:nvPr/>
        </p:nvSpPr>
        <p:spPr bwMode="auto">
          <a:xfrm>
            <a:off x="1209675" y="693738"/>
            <a:ext cx="4427538" cy="3419475"/>
          </a:xfrm>
          <a:prstGeom prst="rect">
            <a:avLst/>
          </a:prstGeom>
          <a:solidFill>
            <a:srgbClr val="FFFFFF"/>
          </a:solidFill>
          <a:ln w="9360">
            <a:solidFill>
              <a:srgbClr val="000000"/>
            </a:solidFill>
            <a:miter lim="800000"/>
            <a:headEnd/>
            <a:tailEnd/>
          </a:ln>
        </p:spPr>
        <p:txBody>
          <a:bodyPr wrap="none" lIns="82058" tIns="41029" rIns="82058" bIns="41029"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75780" name="Text Box 2"/>
          <p:cNvSpPr>
            <a:spLocks noGrp="1" noChangeArrowheads="1"/>
          </p:cNvSpPr>
          <p:nvPr>
            <p:ph type="body"/>
          </p:nvPr>
        </p:nvSpPr>
        <p:spPr>
          <a:xfrm>
            <a:off x="685800" y="4341813"/>
            <a:ext cx="5464175" cy="409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r>
              <a:rPr lang="en-US" dirty="0" smtClean="0">
                <a:latin typeface="Arial" charset="0"/>
                <a:ea typeface="ＭＳ Ｐゴシック" charset="0"/>
                <a:cs typeface="ＭＳ Ｐゴシック" charset="0"/>
              </a:rPr>
              <a:t>Need</a:t>
            </a:r>
            <a:r>
              <a:rPr lang="en-US" baseline="0" dirty="0" smtClean="0">
                <a:latin typeface="Arial" charset="0"/>
                <a:ea typeface="ＭＳ Ｐゴシック" charset="0"/>
                <a:cs typeface="ＭＳ Ｐゴシック" charset="0"/>
              </a:rPr>
              <a:t> some sort of color background for the writing</a:t>
            </a:r>
            <a:endParaRPr lang="en-US" dirty="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a:t>
            </a:r>
            <a:r>
              <a:rPr lang="en-US" baseline="0" dirty="0" smtClean="0"/>
              <a:t> make these roll in from the right?</a:t>
            </a:r>
          </a:p>
          <a:p>
            <a:endParaRPr lang="en-US" baseline="0" dirty="0" smtClean="0"/>
          </a:p>
          <a:p>
            <a:r>
              <a:rPr lang="en-US" baseline="0" dirty="0" smtClean="0"/>
              <a:t>Make the header into a header.</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101</a:t>
            </a:fld>
            <a:endParaRPr lang="en-US"/>
          </a:p>
        </p:txBody>
      </p:sp>
    </p:spTree>
    <p:extLst>
      <p:ext uri="{BB962C8B-B14F-4D97-AF65-F5344CB8AC3E}">
        <p14:creationId xmlns:p14="http://schemas.microsoft.com/office/powerpoint/2010/main" val="41228070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dates.</a:t>
            </a:r>
          </a:p>
          <a:p>
            <a:endParaRPr lang="en-US" dirty="0" smtClean="0"/>
          </a:p>
          <a:p>
            <a:r>
              <a:rPr lang="en-US" dirty="0" smtClean="0"/>
              <a:t>Try to roll</a:t>
            </a:r>
            <a:r>
              <a:rPr lang="en-US" baseline="0" dirty="0" smtClean="0"/>
              <a:t> in the text piece by piece.</a:t>
            </a:r>
          </a:p>
          <a:p>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103</a:t>
            </a:fld>
            <a:endParaRPr lang="en-US"/>
          </a:p>
        </p:txBody>
      </p:sp>
    </p:spTree>
    <p:extLst>
      <p:ext uri="{BB962C8B-B14F-4D97-AF65-F5344CB8AC3E}">
        <p14:creationId xmlns:p14="http://schemas.microsoft.com/office/powerpoint/2010/main" val="30402116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date.</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104</a:t>
            </a:fld>
            <a:endParaRPr lang="en-US"/>
          </a:p>
        </p:txBody>
      </p:sp>
    </p:spTree>
    <p:extLst>
      <p:ext uri="{BB962C8B-B14F-4D97-AF65-F5344CB8AC3E}">
        <p14:creationId xmlns:p14="http://schemas.microsoft.com/office/powerpoint/2010/main" val="8951133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Roll</a:t>
            </a:r>
            <a:r>
              <a:rPr lang="en-US" baseline="0" dirty="0" smtClean="0"/>
              <a:t> in the agencies, maybe add logo?</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106</a:t>
            </a:fld>
            <a:endParaRPr lang="en-US"/>
          </a:p>
        </p:txBody>
      </p:sp>
    </p:spTree>
    <p:extLst>
      <p:ext uri="{BB962C8B-B14F-4D97-AF65-F5344CB8AC3E}">
        <p14:creationId xmlns:p14="http://schemas.microsoft.com/office/powerpoint/2010/main" val="22883384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Tucker act</a:t>
            </a:r>
            <a:r>
              <a:rPr lang="en-US" baseline="0" dirty="0" smtClean="0"/>
              <a:t> supreme court cases, plus a background.</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108</a:t>
            </a:fld>
            <a:endParaRPr lang="en-US"/>
          </a:p>
        </p:txBody>
      </p:sp>
    </p:spTree>
    <p:extLst>
      <p:ext uri="{BB962C8B-B14F-4D97-AF65-F5344CB8AC3E}">
        <p14:creationId xmlns:p14="http://schemas.microsoft.com/office/powerpoint/2010/main" val="122932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8</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8</a:t>
            </a:fld>
            <a:endParaRPr lang="en-US" sz="1200">
              <a:latin typeface="Calibri" pitchFamily="1" charset="0"/>
              <a:ea typeface="Arial" pitchFamily="1" charset="0"/>
              <a:cs typeface="Arial" pitchFamily="1"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a:t>
            </a:r>
            <a:r>
              <a:rPr lang="en-US" baseline="0" dirty="0" smtClean="0"/>
              <a:t> of these two.</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109</a:t>
            </a:fld>
            <a:endParaRPr lang="en-US"/>
          </a:p>
        </p:txBody>
      </p:sp>
    </p:spTree>
    <p:extLst>
      <p:ext uri="{BB962C8B-B14F-4D97-AF65-F5344CB8AC3E}">
        <p14:creationId xmlns:p14="http://schemas.microsoft.com/office/powerpoint/2010/main" val="3423624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111</a:t>
            </a:fld>
            <a:endParaRPr lang="en-US"/>
          </a:p>
        </p:txBody>
      </p:sp>
    </p:spTree>
    <p:extLst>
      <p:ext uri="{BB962C8B-B14F-4D97-AF65-F5344CB8AC3E}">
        <p14:creationId xmlns:p14="http://schemas.microsoft.com/office/powerpoint/2010/main" val="23897059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date  and put in color to match other slide with cases – proof read!</a:t>
            </a:r>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112</a:t>
            </a:fld>
            <a:endParaRPr lang="en-US"/>
          </a:p>
        </p:txBody>
      </p:sp>
    </p:spTree>
    <p:extLst>
      <p:ext uri="{BB962C8B-B14F-4D97-AF65-F5344CB8AC3E}">
        <p14:creationId xmlns:p14="http://schemas.microsoft.com/office/powerpoint/2010/main" val="5780327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BF45DD-EFCB-A048-8888-4162BFDE582C}" type="slidenum">
              <a:rPr lang="en-US" smtClean="0"/>
              <a:pPr/>
              <a:t>117</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23"/>
          <p:cNvSpPr>
            <a:spLocks noGrp="1" noChangeArrowheads="1"/>
          </p:cNvSpPr>
          <p:nvPr>
            <p:ph type="sldNum"/>
          </p:nvPr>
        </p:nvSpPr>
        <p:spPr>
          <a:ln/>
        </p:spPr>
        <p:txBody>
          <a:bodyPr/>
          <a:lstStyle/>
          <a:p>
            <a:fld id="{2E9D7AD9-3F71-DF49-8A5A-944D5C9B6400}" type="slidenum">
              <a:rPr lang="en-US"/>
              <a:pPr/>
              <a:t>119</a:t>
            </a:fld>
            <a:endParaRPr lang="en-US"/>
          </a:p>
        </p:txBody>
      </p:sp>
      <p:sp>
        <p:nvSpPr>
          <p:cNvPr id="149505" name="Text Box 1"/>
          <p:cNvSpPr txBox="1">
            <a:spLocks noChangeArrowheads="1"/>
          </p:cNvSpPr>
          <p:nvPr/>
        </p:nvSpPr>
        <p:spPr bwMode="auto">
          <a:xfrm>
            <a:off x="1210235" y="694171"/>
            <a:ext cx="4420721" cy="3411682"/>
          </a:xfrm>
          <a:prstGeom prst="rect">
            <a:avLst/>
          </a:prstGeom>
          <a:solidFill>
            <a:srgbClr val="FFFFFF"/>
          </a:solidFill>
          <a:ln w="9360">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149506" name="Text Box 2"/>
          <p:cNvSpPr txBox="1">
            <a:spLocks noGrp="1" noChangeArrowheads="1"/>
          </p:cNvSpPr>
          <p:nvPr>
            <p:ph type="body"/>
          </p:nvPr>
        </p:nvSpPr>
        <p:spPr bwMode="auto">
          <a:xfrm>
            <a:off x="686360" y="4342535"/>
            <a:ext cx="5462868" cy="4089977"/>
          </a:xfrm>
          <a:prstGeom prst="rect">
            <a:avLst/>
          </a:prstGeom>
          <a:noFill/>
          <a:ln>
            <a:round/>
            <a:headEnd/>
            <a:tailEnd/>
          </a:ln>
        </p:spPr>
        <p:txBody>
          <a:bodyPr wrap="none" anchor="ctr">
            <a:prstTxWarp prst="textNoShape">
              <a:avLst/>
            </a:prstTxWarp>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90B6CC7-50C9-084F-85E4-713376F0D780}" type="slidenum">
              <a:rPr lang="en-US"/>
              <a:pPr/>
              <a:t>9</a:t>
            </a:fld>
            <a:endParaRPr lang="en-US"/>
          </a:p>
        </p:txBody>
      </p:sp>
      <p:sp>
        <p:nvSpPr>
          <p:cNvPr id="44035" name="Slide Image Placeholder 1"/>
          <p:cNvSpPr>
            <a:spLocks noGrp="1" noRot="1" noChangeAspect="1" noTextEdit="1"/>
          </p:cNvSpPr>
          <p:nvPr>
            <p:ph type="sldImg"/>
          </p:nvPr>
        </p:nvSpPr>
        <p:spPr>
          <a:ln/>
        </p:spPr>
      </p:sp>
      <p:sp>
        <p:nvSpPr>
          <p:cNvPr id="44036" name="Notes Placeholder 2"/>
          <p:cNvSpPr>
            <a:spLocks noGrp="1"/>
          </p:cNvSpPr>
          <p:nvPr>
            <p:ph type="body" idx="1"/>
          </p:nvPr>
        </p:nvSpPr>
        <p:spPr>
          <a:xfrm>
            <a:off x="685800" y="4343400"/>
            <a:ext cx="5486400" cy="4114800"/>
          </a:xfrm>
          <a:noFill/>
          <a:ln>
            <a:solidFill>
              <a:srgbClr val="000000"/>
            </a:solidFill>
          </a:ln>
        </p:spPr>
        <p:txBody>
          <a:bodyPr/>
          <a:lstStyle/>
          <a:p>
            <a:pPr eaLnBrk="1" hangingPunct="1">
              <a:spcBef>
                <a:spcPct val="0"/>
              </a:spcBef>
            </a:pPr>
            <a:endParaRPr lang="en-US">
              <a:latin typeface="Arial" pitchFamily="1" charset="0"/>
              <a:ea typeface="ＭＳ Ｐゴシック" pitchFamily="1" charset="-128"/>
              <a:cs typeface="ＭＳ Ｐゴシック" pitchFamily="1" charset="-128"/>
            </a:endParaRPr>
          </a:p>
        </p:txBody>
      </p:sp>
      <p:sp>
        <p:nvSpPr>
          <p:cNvPr id="4403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E1F5FAEB-C1EB-7348-A687-C8E925BA2260}" type="slidenum">
              <a:rPr lang="en-US" sz="1200">
                <a:latin typeface="Calibri" pitchFamily="1" charset="0"/>
                <a:ea typeface="Arial" pitchFamily="1" charset="0"/>
                <a:cs typeface="Arial" pitchFamily="1" charset="0"/>
              </a:rPr>
              <a:pPr algn="r" eaLnBrk="1" hangingPunct="1"/>
              <a:t>9</a:t>
            </a:fld>
            <a:endParaRPr lang="en-US" sz="1200">
              <a:latin typeface="Calibri" pitchFamily="1" charset="0"/>
              <a:ea typeface="Arial" pitchFamily="1" charset="0"/>
              <a:cs typeface="Arial"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D87982-A738-6B40-96EC-8DFBB3FAD285}" type="datetimeFigureOut">
              <a:rPr lang="en-US" smtClean="0"/>
              <a:pPr/>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D87982-A738-6B40-96EC-8DFBB3FAD285}" type="datetimeFigureOut">
              <a:rPr lang="en-US" smtClean="0"/>
              <a:pPr/>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D87982-A738-6B40-96EC-8DFBB3FAD285}" type="datetimeFigureOut">
              <a:rPr lang="en-US" smtClean="0"/>
              <a:pPr/>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02240" cy="1118998"/>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1" y="6247376"/>
            <a:ext cx="2103840" cy="446447"/>
          </a:xfrm>
        </p:spPr>
        <p:txBody>
          <a:bodyPr/>
          <a:lstStyle>
            <a:lvl1pPr>
              <a:defRPr/>
            </a:lvl1pPr>
          </a:lstStyle>
          <a:p>
            <a:endParaRPr lang="en-US"/>
          </a:p>
        </p:txBody>
      </p:sp>
      <p:sp>
        <p:nvSpPr>
          <p:cNvPr id="4" name="Footer Placeholder 3"/>
          <p:cNvSpPr>
            <a:spLocks noGrp="1"/>
          </p:cNvSpPr>
          <p:nvPr>
            <p:ph type="ftr" idx="11"/>
          </p:nvPr>
        </p:nvSpPr>
        <p:spPr>
          <a:xfrm>
            <a:off x="3127681" y="6247376"/>
            <a:ext cx="2872800" cy="446447"/>
          </a:xfrm>
        </p:spPr>
        <p:txBody>
          <a:bodyPr/>
          <a:lstStyle>
            <a:lvl1pPr>
              <a:defRPr/>
            </a:lvl1pPr>
          </a:lstStyle>
          <a:p>
            <a:endParaRPr lang="en-US"/>
          </a:p>
        </p:txBody>
      </p:sp>
      <p:sp>
        <p:nvSpPr>
          <p:cNvPr id="5" name="Slide Number Placeholder 4"/>
          <p:cNvSpPr>
            <a:spLocks noGrp="1"/>
          </p:cNvSpPr>
          <p:nvPr>
            <p:ph type="sldNum" idx="12"/>
          </p:nvPr>
        </p:nvSpPr>
        <p:spPr>
          <a:xfrm>
            <a:off x="6554880" y="6247376"/>
            <a:ext cx="2103840" cy="446447"/>
          </a:xfrm>
        </p:spPr>
        <p:txBody>
          <a:bodyPr/>
          <a:lstStyle>
            <a:lvl1pPr>
              <a:defRPr smtClean="0"/>
            </a:lvl1pPr>
          </a:lstStyle>
          <a:p>
            <a:fld id="{11A94B4F-CEBB-0A40-9C68-E4934F84A62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D87982-A738-6B40-96EC-8DFBB3FAD285}" type="datetimeFigureOut">
              <a:rPr lang="en-US" smtClean="0"/>
              <a:pPr/>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D87982-A738-6B40-96EC-8DFBB3FAD285}" type="datetimeFigureOut">
              <a:rPr lang="en-US" smtClean="0"/>
              <a:pPr/>
              <a:t>10/9/13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D87982-A738-6B40-96EC-8DFBB3FAD285}" type="datetimeFigureOut">
              <a:rPr lang="en-US" smtClean="0"/>
              <a:pPr/>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D87982-A738-6B40-96EC-8DFBB3FAD285}" type="datetimeFigureOut">
              <a:rPr lang="en-US" smtClean="0"/>
              <a:pPr/>
              <a:t>10/9/13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D87982-A738-6B40-96EC-8DFBB3FAD285}" type="datetimeFigureOut">
              <a:rPr lang="en-US" smtClean="0"/>
              <a:pPr/>
              <a:t>10/9/13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87982-A738-6B40-96EC-8DFBB3FAD285}" type="datetimeFigureOut">
              <a:rPr lang="en-US" smtClean="0"/>
              <a:pPr/>
              <a:t>10/9/13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D87982-A738-6B40-96EC-8DFBB3FAD285}" type="datetimeFigureOut">
              <a:rPr lang="en-US" smtClean="0"/>
              <a:pPr/>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D87982-A738-6B40-96EC-8DFBB3FAD285}" type="datetimeFigureOut">
              <a:rPr lang="en-US" smtClean="0"/>
              <a:pPr/>
              <a:t>10/9/13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6B1935-C438-3849-B47C-56C4FE8CE33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87982-A738-6B40-96EC-8DFBB3FAD285}" type="datetimeFigureOut">
              <a:rPr lang="en-US" smtClean="0"/>
              <a:pPr/>
              <a:t>10/9/13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B1935-C438-3849-B47C-56C4FE8CE33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www.law.uoregon.edu/faculty/mwood/"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jpe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6.jpeg"/><Relationship Id="rId5"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 Id="rId3" Type="http://schemas.microsoft.com/office/2007/relationships/hdphoto" Target="../media/hdphoto2.wdp"/></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4"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4" Type="http://schemas.microsoft.com/office/2007/relationships/hdphoto" Target="../media/hdphoto4.wdp"/><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 Id="rId3" Type="http://schemas.microsoft.com/office/2007/relationships/hdphoto" Target="../media/hdphoto5.wdp"/></Relationships>
</file>

<file path=ppt/slides/_rels/slide106.xml.rels><?xml version="1.0" encoding="UTF-8" standalone="yes"?>
<Relationships xmlns="http://schemas.openxmlformats.org/package/2006/relationships"><Relationship Id="rId3" Type="http://schemas.openxmlformats.org/officeDocument/2006/relationships/image" Target="../media/image82.jpeg"/><Relationship Id="rId4"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8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4" Type="http://schemas.microsoft.com/office/2007/relationships/hdphoto" Target="../media/hdphoto7.wdp"/><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11.xml.rels><?xml version="1.0" encoding="UTF-8" standalone="yes"?>
<Relationships xmlns="http://schemas.openxmlformats.org/package/2006/relationships"><Relationship Id="rId3" Type="http://schemas.openxmlformats.org/officeDocument/2006/relationships/image" Target="../media/image87.jpeg"/><Relationship Id="rId4" Type="http://schemas.microsoft.com/office/2007/relationships/hdphoto" Target="../media/hdphoto8.wdp"/><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112.xml.rels><?xml version="1.0" encoding="UTF-8" standalone="yes"?>
<Relationships xmlns="http://schemas.openxmlformats.org/package/2006/relationships"><Relationship Id="rId3" Type="http://schemas.openxmlformats.org/officeDocument/2006/relationships/image" Target="../media/image88.jpeg"/><Relationship Id="rId4" Type="http://schemas.microsoft.com/office/2007/relationships/hdphoto" Target="../media/hdphoto9.wdp"/><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 Id="rId3" Type="http://schemas.microsoft.com/office/2007/relationships/hdphoto" Target="../media/hdphoto10.wdp"/></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9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94.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9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1.wdp"/><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 Id="rId3"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7.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5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6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6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7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2.jp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1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1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1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7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5"/>
          <p:cNvSpPr>
            <a:spLocks noGrp="1"/>
          </p:cNvSpPr>
          <p:nvPr>
            <p:ph type="ctrTitle" idx="4294967295"/>
          </p:nvPr>
        </p:nvSpPr>
        <p:spPr>
          <a:xfrm>
            <a:off x="685800" y="2130425"/>
            <a:ext cx="7772400" cy="1470025"/>
          </a:xfrm>
        </p:spPr>
        <p:txBody>
          <a:bodyPr/>
          <a:lstStyle/>
          <a:p>
            <a:pPr eaLnBrk="1" hangingPunct="1"/>
            <a:endParaRPr lang="en-US"/>
          </a:p>
        </p:txBody>
      </p:sp>
      <p:sp>
        <p:nvSpPr>
          <p:cNvPr id="40963" name="Subtitle 7"/>
          <p:cNvSpPr>
            <a:spLocks noGrp="1"/>
          </p:cNvSpPr>
          <p:nvPr>
            <p:ph type="subTitle" idx="4294967295"/>
          </p:nvPr>
        </p:nvSpPr>
        <p:spPr>
          <a:xfrm>
            <a:off x="1549400" y="4059238"/>
            <a:ext cx="6045200" cy="1593850"/>
          </a:xfrm>
        </p:spPr>
        <p:txBody>
          <a:bodyPr/>
          <a:lstStyle/>
          <a:p>
            <a:pPr marL="0" indent="0" algn="ctr" eaLnBrk="1" hangingPunct="1">
              <a:buFontTx/>
              <a:buNone/>
            </a:pPr>
            <a:endParaRPr lang="en-US">
              <a:solidFill>
                <a:srgbClr val="898989"/>
              </a:solidFill>
            </a:endParaRPr>
          </a:p>
        </p:txBody>
      </p:sp>
      <p:pic>
        <p:nvPicPr>
          <p:cNvPr id="40964" name="Picture 4" descr="Mountain"/>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0965" name="Text Box 8"/>
          <p:cNvSpPr txBox="1">
            <a:spLocks noChangeArrowheads="1"/>
          </p:cNvSpPr>
          <p:nvPr/>
        </p:nvSpPr>
        <p:spPr bwMode="auto">
          <a:xfrm>
            <a:off x="152400" y="152400"/>
            <a:ext cx="8763000" cy="4524315"/>
          </a:xfrm>
          <a:prstGeom prst="rect">
            <a:avLst/>
          </a:prstGeom>
          <a:noFill/>
          <a:ln w="9525">
            <a:noFill/>
            <a:miter lim="800000"/>
            <a:headEnd/>
            <a:tailEnd/>
          </a:ln>
        </p:spPr>
        <p:txBody>
          <a:bodyPr>
            <a:prstTxWarp prst="textNoShape">
              <a:avLst/>
            </a:prstTxWarp>
            <a:spAutoFit/>
          </a:bodyPr>
          <a:lstStyle/>
          <a:p>
            <a:pPr algn="ctr" eaLnBrk="1" hangingPunct="1"/>
            <a:r>
              <a:rPr lang="en-US" sz="3200" b="1" dirty="0" smtClean="0">
                <a:solidFill>
                  <a:schemeClr val="bg1"/>
                </a:solidFill>
                <a:latin typeface="Calibri" pitchFamily="1" charset="0"/>
                <a:ea typeface="Arial" pitchFamily="1" charset="0"/>
                <a:cs typeface="Arial" pitchFamily="1" charset="0"/>
              </a:rPr>
              <a:t>THE FEDERAL TRUST RESPONSIBILITY IN ENVIRONMENTAL LAW</a:t>
            </a:r>
          </a:p>
          <a:p>
            <a:pPr algn="ctr" eaLnBrk="1" hangingPunct="1"/>
            <a:endParaRPr lang="en-US" sz="3200" b="1" dirty="0" smtClean="0">
              <a:solidFill>
                <a:schemeClr val="bg1"/>
              </a:solidFill>
              <a:latin typeface="Calibri" pitchFamily="1" charset="0"/>
              <a:ea typeface="Arial" pitchFamily="1" charset="0"/>
              <a:cs typeface="Arial" pitchFamily="1" charset="0"/>
            </a:endParaRPr>
          </a:p>
          <a:p>
            <a:pPr algn="ctr" eaLnBrk="1" hangingPunct="1"/>
            <a:endParaRPr lang="en-US" sz="3200" b="1" dirty="0" smtClean="0">
              <a:solidFill>
                <a:schemeClr val="bg1"/>
              </a:solidFill>
              <a:latin typeface="Calibri" pitchFamily="1" charset="0"/>
              <a:ea typeface="Arial" pitchFamily="1" charset="0"/>
              <a:cs typeface="Arial" pitchFamily="1" charset="0"/>
            </a:endParaRPr>
          </a:p>
          <a:p>
            <a:pPr algn="ctr" eaLnBrk="1" hangingPunct="1"/>
            <a:r>
              <a:rPr lang="en-US" sz="3200" b="1" dirty="0" smtClean="0">
                <a:solidFill>
                  <a:schemeClr val="bg1"/>
                </a:solidFill>
                <a:latin typeface="Calibri" pitchFamily="1" charset="0"/>
                <a:ea typeface="Arial" pitchFamily="1" charset="0"/>
                <a:cs typeface="Arial" pitchFamily="1" charset="0"/>
              </a:rPr>
              <a:t>Native Environmental Sovereignty Project</a:t>
            </a:r>
          </a:p>
          <a:p>
            <a:pPr algn="ctr" eaLnBrk="1" hangingPunct="1"/>
            <a:r>
              <a:rPr lang="en-US" sz="3200" b="1" dirty="0" smtClean="0">
                <a:solidFill>
                  <a:schemeClr val="bg1"/>
                </a:solidFill>
                <a:latin typeface="Calibri" pitchFamily="1" charset="0"/>
                <a:ea typeface="Arial" pitchFamily="1" charset="0"/>
                <a:cs typeface="Arial" pitchFamily="1" charset="0"/>
              </a:rPr>
              <a:t>University of Oregon School of Law</a:t>
            </a:r>
          </a:p>
          <a:p>
            <a:pPr algn="ctr" eaLnBrk="1" hangingPunct="1"/>
            <a:endParaRPr lang="en-US" sz="3200" b="1" dirty="0" smtClean="0">
              <a:solidFill>
                <a:schemeClr val="bg1"/>
              </a:solidFill>
              <a:latin typeface="Calibri" pitchFamily="1" charset="0"/>
              <a:ea typeface="Arial" pitchFamily="1" charset="0"/>
              <a:cs typeface="Arial" pitchFamily="1" charset="0"/>
            </a:endParaRPr>
          </a:p>
          <a:p>
            <a:pPr algn="ctr" eaLnBrk="1" hangingPunct="1"/>
            <a:endParaRPr lang="en-US" sz="3200" b="1" dirty="0" smtClean="0">
              <a:solidFill>
                <a:schemeClr val="bg1"/>
              </a:solidFill>
              <a:latin typeface="Calibri" pitchFamily="1" charset="0"/>
              <a:ea typeface="Arial" pitchFamily="1" charset="0"/>
              <a:cs typeface="Arial" pitchFamily="1" charset="0"/>
            </a:endParaRPr>
          </a:p>
          <a:p>
            <a:pPr algn="ctr" eaLnBrk="1" hangingPunct="1"/>
            <a:endParaRPr lang="en-US" sz="3200" b="1" dirty="0" smtClean="0">
              <a:solidFill>
                <a:schemeClr val="bg1"/>
              </a:solidFill>
              <a:latin typeface="Calibri" pitchFamily="1" charset="0"/>
              <a:ea typeface="Arial" pitchFamily="1" charset="0"/>
              <a:cs typeface="Arial" pitchFamily="1" charset="0"/>
            </a:endParaRPr>
          </a:p>
        </p:txBody>
      </p:sp>
      <p:sp>
        <p:nvSpPr>
          <p:cNvPr id="40966" name="Text Box 9"/>
          <p:cNvSpPr txBox="1">
            <a:spLocks noChangeArrowheads="1"/>
          </p:cNvSpPr>
          <p:nvPr/>
        </p:nvSpPr>
        <p:spPr bwMode="auto">
          <a:xfrm>
            <a:off x="685800" y="3657600"/>
            <a:ext cx="8458200" cy="3170099"/>
          </a:xfrm>
          <a:prstGeom prst="rect">
            <a:avLst/>
          </a:prstGeom>
          <a:noFill/>
          <a:ln w="9525">
            <a:noFill/>
            <a:miter lim="800000"/>
            <a:headEnd/>
            <a:tailEnd/>
          </a:ln>
        </p:spPr>
        <p:txBody>
          <a:bodyPr wrap="square">
            <a:prstTxWarp prst="textNoShape">
              <a:avLst/>
            </a:prstTxWarp>
            <a:spAutoFit/>
          </a:bodyPr>
          <a:lstStyle/>
          <a:p>
            <a:pPr algn="ctr" eaLnBrk="1" hangingPunct="1"/>
            <a:endParaRPr lang="en-US" sz="2000" dirty="0" smtClean="0">
              <a:solidFill>
                <a:schemeClr val="bg1"/>
              </a:solidFill>
              <a:latin typeface="Calibri" pitchFamily="1" charset="0"/>
              <a:ea typeface="Arial" pitchFamily="1" charset="0"/>
              <a:cs typeface="Arial" pitchFamily="1" charset="0"/>
            </a:endParaRPr>
          </a:p>
          <a:p>
            <a:pPr algn="ctr" eaLnBrk="1" hangingPunct="1"/>
            <a:endParaRPr lang="en-US" sz="2000" dirty="0">
              <a:solidFill>
                <a:schemeClr val="bg1"/>
              </a:solidFill>
              <a:latin typeface="Calibri" pitchFamily="1" charset="0"/>
              <a:ea typeface="Arial" pitchFamily="1" charset="0"/>
              <a:cs typeface="Arial" pitchFamily="1" charset="0"/>
            </a:endParaRPr>
          </a:p>
          <a:p>
            <a:pPr algn="ctr" eaLnBrk="1" hangingPunct="1"/>
            <a:r>
              <a:rPr lang="en-US" sz="2000" dirty="0" smtClean="0">
                <a:solidFill>
                  <a:schemeClr val="bg1"/>
                </a:solidFill>
                <a:latin typeface="Calibri" pitchFamily="1" charset="0"/>
                <a:ea typeface="Arial" pitchFamily="1" charset="0"/>
                <a:cs typeface="Arial" pitchFamily="1" charset="0"/>
              </a:rPr>
              <a:t>Mary </a:t>
            </a:r>
            <a:r>
              <a:rPr lang="en-US" sz="2000" dirty="0">
                <a:solidFill>
                  <a:schemeClr val="bg1"/>
                </a:solidFill>
                <a:latin typeface="Calibri" pitchFamily="1" charset="0"/>
                <a:ea typeface="Arial" pitchFamily="1" charset="0"/>
                <a:cs typeface="Arial" pitchFamily="1" charset="0"/>
              </a:rPr>
              <a:t>Christina Wood</a:t>
            </a:r>
          </a:p>
          <a:p>
            <a:pPr algn="ctr" eaLnBrk="1" hangingPunct="1"/>
            <a:r>
              <a:rPr lang="en-US" sz="2000" dirty="0">
                <a:solidFill>
                  <a:schemeClr val="bg1"/>
                </a:solidFill>
                <a:latin typeface="Calibri" pitchFamily="1" charset="0"/>
                <a:ea typeface="Arial" pitchFamily="1" charset="0"/>
                <a:cs typeface="Arial" pitchFamily="1" charset="0"/>
              </a:rPr>
              <a:t>Philip H. Knight Professor of </a:t>
            </a:r>
            <a:r>
              <a:rPr lang="en-US" sz="2000" dirty="0" smtClean="0">
                <a:solidFill>
                  <a:schemeClr val="bg1"/>
                </a:solidFill>
                <a:latin typeface="Calibri" pitchFamily="1" charset="0"/>
                <a:ea typeface="Arial" pitchFamily="1" charset="0"/>
                <a:cs typeface="Arial" pitchFamily="1" charset="0"/>
              </a:rPr>
              <a:t>Law</a:t>
            </a:r>
          </a:p>
          <a:p>
            <a:pPr algn="ctr" eaLnBrk="1" hangingPunct="1"/>
            <a:endParaRPr lang="en-US" sz="2000" dirty="0">
              <a:solidFill>
                <a:schemeClr val="bg1"/>
              </a:solidFill>
              <a:latin typeface="Calibri" pitchFamily="1" charset="0"/>
              <a:ea typeface="Arial" pitchFamily="1" charset="0"/>
              <a:cs typeface="Arial" pitchFamily="1" charset="0"/>
            </a:endParaRPr>
          </a:p>
          <a:p>
            <a:pPr algn="ctr" eaLnBrk="1" hangingPunct="1"/>
            <a:r>
              <a:rPr lang="en-US" sz="2000" dirty="0" smtClean="0">
                <a:solidFill>
                  <a:schemeClr val="bg1"/>
                </a:solidFill>
                <a:latin typeface="Calibri" pitchFamily="1" charset="0"/>
                <a:ea typeface="Arial" pitchFamily="1" charset="0"/>
                <a:cs typeface="Arial" pitchFamily="1" charset="0"/>
              </a:rPr>
              <a:t>Seth </a:t>
            </a:r>
            <a:r>
              <a:rPr lang="en-US" sz="2000" dirty="0" err="1" smtClean="0">
                <a:solidFill>
                  <a:schemeClr val="bg1"/>
                </a:solidFill>
                <a:latin typeface="Calibri" pitchFamily="1" charset="0"/>
                <a:ea typeface="Arial" pitchFamily="1" charset="0"/>
                <a:cs typeface="Arial" pitchFamily="1" charset="0"/>
              </a:rPr>
              <a:t>Bichler</a:t>
            </a:r>
            <a:r>
              <a:rPr lang="en-US" sz="2000" dirty="0" smtClean="0">
                <a:solidFill>
                  <a:schemeClr val="bg1"/>
                </a:solidFill>
                <a:latin typeface="Calibri" pitchFamily="1" charset="0"/>
                <a:ea typeface="Arial" pitchFamily="1" charset="0"/>
                <a:cs typeface="Arial" pitchFamily="1" charset="0"/>
              </a:rPr>
              <a:t>, JD expected 2014</a:t>
            </a:r>
          </a:p>
          <a:p>
            <a:pPr algn="ctr" eaLnBrk="1" hangingPunct="1"/>
            <a:r>
              <a:rPr lang="en-US" sz="2000" dirty="0" smtClean="0">
                <a:solidFill>
                  <a:schemeClr val="bg1"/>
                </a:solidFill>
                <a:latin typeface="Calibri" pitchFamily="1" charset="0"/>
                <a:ea typeface="Arial" pitchFamily="1" charset="0"/>
                <a:cs typeface="Arial" pitchFamily="1" charset="0"/>
              </a:rPr>
              <a:t>Amanda </a:t>
            </a:r>
            <a:r>
              <a:rPr lang="en-US" sz="2000" dirty="0" err="1" smtClean="0">
                <a:solidFill>
                  <a:schemeClr val="bg1"/>
                </a:solidFill>
                <a:latin typeface="Calibri" pitchFamily="1" charset="0"/>
                <a:ea typeface="Arial" pitchFamily="1" charset="0"/>
                <a:cs typeface="Arial" pitchFamily="1" charset="0"/>
              </a:rPr>
              <a:t>Rogerson</a:t>
            </a:r>
            <a:r>
              <a:rPr lang="en-US" sz="2000" dirty="0" smtClean="0">
                <a:solidFill>
                  <a:schemeClr val="bg1"/>
                </a:solidFill>
                <a:latin typeface="Calibri" pitchFamily="1" charset="0"/>
                <a:ea typeface="Arial" pitchFamily="1" charset="0"/>
                <a:cs typeface="Arial" pitchFamily="1" charset="0"/>
              </a:rPr>
              <a:t>, Fellow, JD expected 2014</a:t>
            </a:r>
            <a:endParaRPr lang="en-US" sz="2000" dirty="0">
              <a:solidFill>
                <a:schemeClr val="bg1"/>
              </a:solidFill>
              <a:latin typeface="Calibri" pitchFamily="1" charset="0"/>
              <a:ea typeface="Arial" pitchFamily="1" charset="0"/>
              <a:cs typeface="Arial" pitchFamily="1" charset="0"/>
            </a:endParaRPr>
          </a:p>
          <a:p>
            <a:pPr eaLnBrk="1" hangingPunct="1"/>
            <a:endParaRPr lang="en-US" sz="2000" dirty="0">
              <a:solidFill>
                <a:schemeClr val="bg1"/>
              </a:solidFill>
              <a:latin typeface="Calibri" pitchFamily="1" charset="0"/>
              <a:ea typeface="Arial" pitchFamily="1" charset="0"/>
              <a:cs typeface="Arial" pitchFamily="1" charset="0"/>
            </a:endParaRPr>
          </a:p>
          <a:p>
            <a:endParaRPr lang="en-US" sz="2000" dirty="0" smtClean="0">
              <a:solidFill>
                <a:schemeClr val="bg1"/>
              </a:solidFill>
              <a:latin typeface="Calibri" pitchFamily="1" charset="0"/>
              <a:ea typeface="Arial" pitchFamily="1" charset="0"/>
              <a:cs typeface="Arial" pitchFamily="1" charset="0"/>
            </a:endParaRPr>
          </a:p>
          <a:p>
            <a:r>
              <a:rPr lang="en-US" sz="2000" dirty="0" smtClean="0">
                <a:solidFill>
                  <a:schemeClr val="bg1"/>
                </a:solidFill>
                <a:latin typeface="Calibri" pitchFamily="1" charset="0"/>
                <a:ea typeface="Arial" pitchFamily="1" charset="0"/>
                <a:cs typeface="Arial" pitchFamily="1" charset="0"/>
              </a:rPr>
              <a:t>Available </a:t>
            </a:r>
            <a:r>
              <a:rPr lang="en-US" sz="2000" dirty="0">
                <a:solidFill>
                  <a:schemeClr val="bg1"/>
                </a:solidFill>
                <a:latin typeface="Calibri" pitchFamily="1" charset="0"/>
                <a:ea typeface="Arial" pitchFamily="1" charset="0"/>
                <a:cs typeface="Arial" pitchFamily="1" charset="0"/>
              </a:rPr>
              <a:t>at</a:t>
            </a:r>
            <a:r>
              <a:rPr lang="en-US" sz="2000" dirty="0" smtClean="0">
                <a:solidFill>
                  <a:schemeClr val="bg1"/>
                </a:solidFill>
                <a:latin typeface="Calibri" pitchFamily="1" charset="0"/>
                <a:ea typeface="Arial" pitchFamily="1" charset="0"/>
                <a:cs typeface="Arial" pitchFamily="1" charset="0"/>
              </a:rPr>
              <a:t>:  http://</a:t>
            </a:r>
            <a:r>
              <a:rPr lang="en-US" sz="2000" dirty="0" err="1" smtClean="0">
                <a:solidFill>
                  <a:schemeClr val="bg1"/>
                </a:solidFill>
                <a:latin typeface="Calibri" pitchFamily="1" charset="0"/>
                <a:ea typeface="Arial" pitchFamily="1" charset="0"/>
                <a:cs typeface="Arial" pitchFamily="1" charset="0"/>
              </a:rPr>
              <a:t>law.uoregon.edu</a:t>
            </a:r>
            <a:r>
              <a:rPr lang="en-US" sz="2000" dirty="0" smtClean="0">
                <a:solidFill>
                  <a:schemeClr val="bg1"/>
                </a:solidFill>
                <a:latin typeface="Calibri" pitchFamily="1" charset="0"/>
                <a:ea typeface="Arial" pitchFamily="1" charset="0"/>
                <a:cs typeface="Arial" pitchFamily="1" charset="0"/>
              </a:rPr>
              <a:t>/faculty/</a:t>
            </a:r>
            <a:r>
              <a:rPr lang="en-US" sz="2000" dirty="0" err="1" smtClean="0">
                <a:solidFill>
                  <a:schemeClr val="bg1"/>
                </a:solidFill>
                <a:latin typeface="Calibri" pitchFamily="1" charset="0"/>
                <a:ea typeface="Arial" pitchFamily="1" charset="0"/>
                <a:cs typeface="Arial" pitchFamily="1" charset="0"/>
              </a:rPr>
              <a:t>mwood</a:t>
            </a:r>
            <a:r>
              <a:rPr lang="en-US" sz="2000" dirty="0" smtClean="0">
                <a:solidFill>
                  <a:schemeClr val="bg1"/>
                </a:solidFill>
                <a:latin typeface="Calibri" pitchFamily="1" charset="0"/>
                <a:ea typeface="Arial" pitchFamily="1" charset="0"/>
                <a:cs typeface="Arial" pitchFamily="1" charset="0"/>
              </a:rPr>
              <a:t>/</a:t>
            </a:r>
            <a:r>
              <a:rPr lang="en-US" sz="2000" dirty="0" err="1" smtClean="0">
                <a:solidFill>
                  <a:schemeClr val="bg1"/>
                </a:solidFill>
                <a:latin typeface="Calibri" pitchFamily="1" charset="0"/>
                <a:ea typeface="Arial" pitchFamily="1" charset="0"/>
                <a:cs typeface="Arial" pitchFamily="1" charset="0"/>
              </a:rPr>
              <a:t>tribalenv</a:t>
            </a:r>
            <a:r>
              <a:rPr lang="en-US" sz="2000" dirty="0" smtClean="0">
                <a:solidFill>
                  <a:schemeClr val="bg1"/>
                </a:solidFill>
                <a:latin typeface="Calibri" pitchFamily="1" charset="0"/>
                <a:ea typeface="Arial" pitchFamily="1" charset="0"/>
                <a:cs typeface="Arial" pitchFamily="1" charset="0"/>
              </a:rPr>
              <a:t>/</a:t>
            </a:r>
            <a:endParaRPr lang="en-US" sz="2000" dirty="0">
              <a:solidFill>
                <a:schemeClr val="bg1"/>
              </a:solidFill>
              <a:latin typeface="Calibri" pitchFamily="1" charset="0"/>
              <a:ea typeface="Arial" pitchFamily="1" charset="0"/>
              <a:cs typeface="Arial" pitchFamily="1" charset="0"/>
              <a:hlinkClick r:id="rId4"/>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3046988"/>
          </a:xfrm>
          <a:prstGeom prst="rect">
            <a:avLst/>
          </a:prstGeom>
          <a:noFill/>
          <a:ln w="9525">
            <a:noFill/>
            <a:miter lim="800000"/>
            <a:headEnd/>
            <a:tailEnd/>
          </a:ln>
        </p:spPr>
        <p:txBody>
          <a:bodyPr wrap="square">
            <a:prstTxWarp prst="textNoShape">
              <a:avLst/>
            </a:prstTxWarp>
            <a:spAutoFit/>
          </a:bodyPr>
          <a:lstStyle/>
          <a:p>
            <a:pPr marL="400050" indent="-400050" eaLnBrk="1" hangingPunct="1"/>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r>
              <a:rPr lang="en-US" sz="3200" b="1" dirty="0" smtClean="0">
                <a:solidFill>
                  <a:srgbClr val="FFFF00"/>
                </a:solidFill>
                <a:latin typeface="Calibri" pitchFamily="1" charset="0"/>
                <a:ea typeface="Arial" pitchFamily="1" charset="0"/>
                <a:cs typeface="Arial" pitchFamily="1" charset="0"/>
              </a:rPr>
              <a:t>	INDIAN TRUST AND TREATY RIGHTS	</a:t>
            </a: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207963"/>
            <a:ext cx="4976813" cy="642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55" name="Text Box 2"/>
          <p:cNvSpPr txBox="1">
            <a:spLocks noChangeArrowheads="1"/>
          </p:cNvSpPr>
          <p:nvPr/>
        </p:nvSpPr>
        <p:spPr bwMode="auto">
          <a:xfrm>
            <a:off x="0" y="273050"/>
            <a:ext cx="394017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marL="828675">
              <a:tabLst>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709025" algn="l"/>
                <a:tab pos="9123363" algn="l"/>
              </a:tabLst>
              <a:defRPr sz="2400">
                <a:solidFill>
                  <a:schemeClr val="tx1"/>
                </a:solidFill>
                <a:latin typeface="Arial" charset="0"/>
                <a:ea typeface="ＭＳ Ｐゴシック" charset="0"/>
                <a:cs typeface="ＭＳ Ｐゴシック" charset="0"/>
              </a:defRPr>
            </a:lvl1pPr>
            <a:lvl2pPr marL="37931725" indent="-37474525">
              <a:tabLst>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709025" algn="l"/>
                <a:tab pos="9123363" algn="l"/>
              </a:tabLst>
              <a:defRPr sz="2400">
                <a:solidFill>
                  <a:schemeClr val="tx1"/>
                </a:solidFill>
                <a:latin typeface="Arial" charset="0"/>
                <a:ea typeface="ＭＳ Ｐゴシック" charset="0"/>
              </a:defRPr>
            </a:lvl2pPr>
            <a:lvl3pPr>
              <a:tabLst>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709025" algn="l"/>
                <a:tab pos="9123363" algn="l"/>
              </a:tabLst>
              <a:defRPr sz="2400">
                <a:solidFill>
                  <a:schemeClr val="tx1"/>
                </a:solidFill>
                <a:latin typeface="Arial" charset="0"/>
                <a:ea typeface="ＭＳ Ｐゴシック" charset="0"/>
              </a:defRPr>
            </a:lvl3pPr>
            <a:lvl4pPr>
              <a:tabLst>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709025" algn="l"/>
                <a:tab pos="9123363" algn="l"/>
              </a:tabLst>
              <a:defRPr sz="2400">
                <a:solidFill>
                  <a:schemeClr val="tx1"/>
                </a:solidFill>
                <a:latin typeface="Arial" charset="0"/>
                <a:ea typeface="ＭＳ Ｐゴシック" charset="0"/>
              </a:defRPr>
            </a:lvl4pPr>
            <a:lvl5pPr>
              <a:tabLst>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709025" algn="l"/>
                <a:tab pos="9123363"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709025" algn="l"/>
                <a:tab pos="9123363"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709025" algn="l"/>
                <a:tab pos="9123363"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709025" algn="l"/>
                <a:tab pos="9123363"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709025" algn="l"/>
                <a:tab pos="9123363" algn="l"/>
              </a:tabLst>
              <a:defRPr sz="2400">
                <a:solidFill>
                  <a:schemeClr val="tx1"/>
                </a:solidFill>
                <a:latin typeface="Arial" charset="0"/>
                <a:ea typeface="ＭＳ Ｐゴシック" charset="0"/>
              </a:defRPr>
            </a:lvl9pPr>
          </a:lstStyle>
          <a:p>
            <a:r>
              <a:rPr lang="en-US" sz="2800" dirty="0">
                <a:solidFill>
                  <a:srgbClr val="FF0000"/>
                </a:solidFill>
              </a:rPr>
              <a:t>CRITFC study </a:t>
            </a:r>
            <a:r>
              <a:rPr lang="en-US" sz="2800" dirty="0" smtClean="0">
                <a:solidFill>
                  <a:srgbClr val="FF0000"/>
                </a:solidFill>
              </a:rPr>
              <a:t>--tribal </a:t>
            </a:r>
            <a:r>
              <a:rPr lang="en-US" sz="2800" dirty="0">
                <a:solidFill>
                  <a:srgbClr val="FF0000"/>
                </a:solidFill>
              </a:rPr>
              <a:t>members consumed up to </a:t>
            </a:r>
            <a:r>
              <a:rPr lang="en-US" sz="2800" b="1" dirty="0">
                <a:solidFill>
                  <a:srgbClr val="FF0000"/>
                </a:solidFill>
              </a:rPr>
              <a:t>389 </a:t>
            </a:r>
            <a:r>
              <a:rPr lang="en-US" sz="2800" b="1" dirty="0" smtClean="0">
                <a:solidFill>
                  <a:srgbClr val="FF0000"/>
                </a:solidFill>
              </a:rPr>
              <a:t>grams </a:t>
            </a:r>
            <a:r>
              <a:rPr lang="en-US" sz="2800" dirty="0">
                <a:solidFill>
                  <a:srgbClr val="FF0000"/>
                </a:solidFill>
              </a:rPr>
              <a:t>of fish per </a:t>
            </a:r>
            <a:r>
              <a:rPr lang="en-US" sz="2800" dirty="0" smtClean="0">
                <a:solidFill>
                  <a:srgbClr val="FF0000"/>
                </a:solidFill>
              </a:rPr>
              <a:t>day</a:t>
            </a:r>
          </a:p>
          <a:p>
            <a:endParaRPr lang="en-US" sz="2800" dirty="0" smtClean="0">
              <a:solidFill>
                <a:srgbClr val="FF0000"/>
              </a:solidFill>
            </a:endParaRPr>
          </a:p>
          <a:p>
            <a:r>
              <a:rPr lang="en-US" sz="2800" dirty="0" smtClean="0">
                <a:solidFill>
                  <a:srgbClr val="FF0000"/>
                </a:solidFill>
              </a:rPr>
              <a:t>EPA -- average </a:t>
            </a:r>
            <a:r>
              <a:rPr lang="en-US" sz="2800" dirty="0">
                <a:solidFill>
                  <a:srgbClr val="FF0000"/>
                </a:solidFill>
              </a:rPr>
              <a:t>consumption </a:t>
            </a:r>
            <a:r>
              <a:rPr lang="en-US" sz="2800" dirty="0" smtClean="0">
                <a:solidFill>
                  <a:srgbClr val="FF0000"/>
                </a:solidFill>
              </a:rPr>
              <a:t>of citizens is </a:t>
            </a:r>
            <a:r>
              <a:rPr lang="en-US" sz="2800" b="1" dirty="0">
                <a:solidFill>
                  <a:srgbClr val="FF0000"/>
                </a:solidFill>
              </a:rPr>
              <a:t>17.5 grams</a:t>
            </a:r>
            <a:r>
              <a:rPr lang="en-US" sz="2800" dirty="0">
                <a:solidFill>
                  <a:srgbClr val="FF0000"/>
                </a:solidFill>
              </a:rPr>
              <a:t> per day (that’s the amount that fits on a cracker!)</a:t>
            </a:r>
          </a:p>
        </p:txBody>
      </p:sp>
      <p:pic>
        <p:nvPicPr>
          <p:cNvPr id="2" name="Picture 1"/>
          <p:cNvPicPr>
            <a:picLocks noChangeAspect="1"/>
          </p:cNvPicPr>
          <p:nvPr/>
        </p:nvPicPr>
        <p:blipFill>
          <a:blip r:embed="rId5"/>
          <a:stretch>
            <a:fillRect/>
          </a:stretch>
        </p:blipFill>
        <p:spPr>
          <a:xfrm>
            <a:off x="2521194" y="5452786"/>
            <a:ext cx="1625355" cy="140521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541589" y="653588"/>
            <a:ext cx="8366479" cy="3046988"/>
          </a:xfrm>
          <a:prstGeom prst="rect">
            <a:avLst/>
          </a:prstGeom>
          <a:noFill/>
        </p:spPr>
        <p:txBody>
          <a:bodyPr wrap="square" rtlCol="0">
            <a:spAutoFit/>
          </a:bodyPr>
          <a:lstStyle/>
          <a:p>
            <a:pPr algn="ctr"/>
            <a:r>
              <a:rPr lang="en-US" sz="3600" b="1" dirty="0" smtClean="0">
                <a:solidFill>
                  <a:srgbClr val="008000"/>
                </a:solidFill>
              </a:rPr>
              <a:t>Early case law finding trust obligation within framework of statutory law</a:t>
            </a:r>
          </a:p>
          <a:p>
            <a:endParaRPr lang="en-US" sz="2800" dirty="0">
              <a:solidFill>
                <a:srgbClr val="008000"/>
              </a:solidFill>
            </a:endParaRPr>
          </a:p>
          <a:p>
            <a:endParaRPr lang="en-US" sz="2800" dirty="0" smtClean="0">
              <a:solidFill>
                <a:srgbClr val="008000"/>
              </a:solidFill>
            </a:endParaRPr>
          </a:p>
          <a:p>
            <a:endParaRPr lang="en-US" sz="2800" dirty="0">
              <a:solidFill>
                <a:srgbClr val="008000"/>
              </a:solidFill>
            </a:endParaRPr>
          </a:p>
          <a:p>
            <a:endParaRPr lang="en-US" dirty="0"/>
          </a:p>
          <a:p>
            <a:endParaRPr lang="en-US" dirty="0"/>
          </a:p>
        </p:txBody>
      </p:sp>
      <p:sp>
        <p:nvSpPr>
          <p:cNvPr id="3" name="TextBox 2"/>
          <p:cNvSpPr txBox="1"/>
          <p:nvPr/>
        </p:nvSpPr>
        <p:spPr>
          <a:xfrm>
            <a:off x="541588" y="4688055"/>
            <a:ext cx="8366479" cy="1384995"/>
          </a:xfrm>
          <a:prstGeom prst="rect">
            <a:avLst/>
          </a:prstGeom>
          <a:noFill/>
        </p:spPr>
        <p:txBody>
          <a:bodyPr wrap="square" rtlCol="0">
            <a:spAutoFit/>
          </a:bodyPr>
          <a:lstStyle/>
          <a:p>
            <a:endParaRPr lang="en-US" sz="2800" dirty="0"/>
          </a:p>
          <a:p>
            <a:r>
              <a:rPr lang="en-US" sz="2800" dirty="0"/>
              <a:t>-- interpreted trust duty as separate from statutes but within statutory confines to guide discretion</a:t>
            </a:r>
          </a:p>
        </p:txBody>
      </p:sp>
      <p:sp>
        <p:nvSpPr>
          <p:cNvPr id="4" name="TextBox 3"/>
          <p:cNvSpPr txBox="1"/>
          <p:nvPr/>
        </p:nvSpPr>
        <p:spPr>
          <a:xfrm>
            <a:off x="405714" y="3008078"/>
            <a:ext cx="8502354" cy="1384995"/>
          </a:xfrm>
          <a:prstGeom prst="rect">
            <a:avLst/>
          </a:prstGeom>
          <a:noFill/>
        </p:spPr>
        <p:txBody>
          <a:bodyPr wrap="square" rtlCol="0">
            <a:spAutoFit/>
          </a:bodyPr>
          <a:lstStyle/>
          <a:p>
            <a:endParaRPr lang="en-US" sz="2800" dirty="0"/>
          </a:p>
          <a:p>
            <a:r>
              <a:rPr lang="en-US" sz="2800" dirty="0"/>
              <a:t>-- courts enjoined harmful agency action (or upheld protective agency action) off the reservation</a:t>
            </a:r>
          </a:p>
        </p:txBody>
      </p:sp>
      <p:sp>
        <p:nvSpPr>
          <p:cNvPr id="5" name="TextBox 4"/>
          <p:cNvSpPr txBox="1"/>
          <p:nvPr/>
        </p:nvSpPr>
        <p:spPr>
          <a:xfrm>
            <a:off x="405714" y="2113627"/>
            <a:ext cx="8149560" cy="954107"/>
          </a:xfrm>
          <a:prstGeom prst="rect">
            <a:avLst/>
          </a:prstGeom>
          <a:noFill/>
        </p:spPr>
        <p:txBody>
          <a:bodyPr wrap="square" rtlCol="0">
            <a:spAutoFit/>
          </a:bodyPr>
          <a:lstStyle/>
          <a:p>
            <a:r>
              <a:rPr lang="en-US" sz="2800" dirty="0"/>
              <a:t>Administrative Procedure Act --  arbitrary, capricious, or “otherwise not in accordance with law.”  </a:t>
            </a:r>
          </a:p>
        </p:txBody>
      </p:sp>
    </p:spTree>
    <p:extLst>
      <p:ext uri="{BB962C8B-B14F-4D97-AF65-F5344CB8AC3E}">
        <p14:creationId xmlns:p14="http://schemas.microsoft.com/office/powerpoint/2010/main" val="28732313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28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26143" y="548190"/>
            <a:ext cx="6331857" cy="6124754"/>
          </a:xfrm>
          <a:prstGeom prst="rect">
            <a:avLst/>
          </a:prstGeom>
        </p:spPr>
        <p:txBody>
          <a:bodyPr wrap="square">
            <a:spAutoFit/>
          </a:bodyPr>
          <a:lstStyle/>
          <a:p>
            <a:r>
              <a:rPr lang="en-US" sz="2800" b="1" dirty="0">
                <a:solidFill>
                  <a:srgbClr val="FFFFFF"/>
                </a:solidFill>
              </a:rPr>
              <a:t>Pyramid Lake Paiute Tribe v. Morton </a:t>
            </a:r>
            <a:r>
              <a:rPr lang="en-US" sz="2800" dirty="0">
                <a:solidFill>
                  <a:srgbClr val="FFFFFF"/>
                </a:solidFill>
              </a:rPr>
              <a:t>– Secretary of Interior must send all water in Truckee River that was not obligated by contract or decree to Pyramid Lake to support tribal fishery.</a:t>
            </a:r>
          </a:p>
          <a:p>
            <a:endParaRPr lang="en-US" sz="2800" dirty="0">
              <a:solidFill>
                <a:srgbClr val="FFFFFF"/>
              </a:solidFill>
            </a:endParaRPr>
          </a:p>
          <a:p>
            <a:r>
              <a:rPr lang="en-US" sz="2800" b="1" dirty="0">
                <a:solidFill>
                  <a:srgbClr val="FFFFFF"/>
                </a:solidFill>
              </a:rPr>
              <a:t>Northern Cheyenne Tribe v. </a:t>
            </a:r>
            <a:r>
              <a:rPr lang="en-US" sz="2800" b="1" dirty="0" err="1">
                <a:solidFill>
                  <a:srgbClr val="FFFFFF"/>
                </a:solidFill>
              </a:rPr>
              <a:t>Hodel</a:t>
            </a:r>
            <a:r>
              <a:rPr lang="en-US" sz="2800" dirty="0">
                <a:solidFill>
                  <a:srgbClr val="FFFFFF"/>
                </a:solidFill>
              </a:rPr>
              <a:t> – rejected BLM proposal to lease federal lands for coal mining outside Northern Cheyenne Reservation:  “[A] federal agency’s trust obligation to a tribe extends to actions it takes off a reservation which uniquely impact tribal members or property on a reservation.”</a:t>
            </a:r>
            <a:endParaRPr lang="en-US" sz="2800" b="1" dirty="0">
              <a:solidFill>
                <a:srgbClr val="FFFFFF"/>
              </a:solidFill>
            </a:endParaRPr>
          </a:p>
        </p:txBody>
      </p:sp>
    </p:spTree>
    <p:extLst>
      <p:ext uri="{BB962C8B-B14F-4D97-AF65-F5344CB8AC3E}">
        <p14:creationId xmlns:p14="http://schemas.microsoft.com/office/powerpoint/2010/main" val="40516203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61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41590" y="653587"/>
            <a:ext cx="8602410" cy="6247865"/>
          </a:xfrm>
          <a:prstGeom prst="rect">
            <a:avLst/>
          </a:prstGeom>
          <a:noFill/>
        </p:spPr>
        <p:txBody>
          <a:bodyPr wrap="square" rtlCol="0">
            <a:spAutoFit/>
          </a:bodyPr>
          <a:lstStyle/>
          <a:p>
            <a:r>
              <a:rPr lang="en-US" sz="2800" b="1" dirty="0" smtClean="0">
                <a:solidFill>
                  <a:srgbClr val="008000"/>
                </a:solidFill>
              </a:rPr>
              <a:t>Northwest Sea Farms v. U.S. Army Corps of Engineers (date) </a:t>
            </a:r>
            <a:r>
              <a:rPr lang="en-US" sz="2800" dirty="0" smtClean="0">
                <a:solidFill>
                  <a:srgbClr val="008000"/>
                </a:solidFill>
              </a:rPr>
              <a:t>– upheld Corp’s refusal to issue permit for fish farm that could interfere with treaty rights.  “It is this fiduciary duty, rather than any express regulatory provision, which mandates that the Corps take treaty rights into consideration.”</a:t>
            </a:r>
          </a:p>
          <a:p>
            <a:endParaRPr lang="en-US" sz="2800" b="1" dirty="0" smtClean="0">
              <a:solidFill>
                <a:srgbClr val="008000"/>
              </a:solidFill>
            </a:endParaRPr>
          </a:p>
          <a:p>
            <a:r>
              <a:rPr lang="en-US" sz="2800" b="1" dirty="0" smtClean="0">
                <a:solidFill>
                  <a:srgbClr val="008000"/>
                </a:solidFill>
              </a:rPr>
              <a:t>Klamath Tribe v. U.S. Forest Service </a:t>
            </a:r>
            <a:r>
              <a:rPr lang="en-US" sz="2800" dirty="0" smtClean="0">
                <a:solidFill>
                  <a:srgbClr val="008000"/>
                </a:solidFill>
              </a:rPr>
              <a:t>(1996) – halted timber sale on federal forest lands, finding government had a “substantive duty to protect ‘to the fullest extent possible’ the Tribes’ treaty rights, and the resources on which those rights depend.’”</a:t>
            </a:r>
          </a:p>
          <a:p>
            <a:endParaRPr lang="en-US" sz="2800" dirty="0">
              <a:solidFill>
                <a:srgbClr val="008000"/>
              </a:solidFill>
            </a:endParaRPr>
          </a:p>
          <a:p>
            <a:endParaRPr lang="en-US" dirty="0"/>
          </a:p>
          <a:p>
            <a:endParaRPr lang="en-US" dirty="0"/>
          </a:p>
        </p:txBody>
      </p:sp>
    </p:spTree>
    <p:extLst>
      <p:ext uri="{BB962C8B-B14F-4D97-AF65-F5344CB8AC3E}">
        <p14:creationId xmlns:p14="http://schemas.microsoft.com/office/powerpoint/2010/main" val="205875370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54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05431" y="522870"/>
            <a:ext cx="8796168" cy="4401205"/>
          </a:xfrm>
          <a:prstGeom prst="rect">
            <a:avLst/>
          </a:prstGeom>
        </p:spPr>
        <p:txBody>
          <a:bodyPr wrap="square">
            <a:spAutoFit/>
          </a:bodyPr>
          <a:lstStyle/>
          <a:p>
            <a:r>
              <a:rPr lang="en-US" sz="2800" b="1" dirty="0" err="1">
                <a:solidFill>
                  <a:srgbClr val="008000"/>
                </a:solidFill>
              </a:rPr>
              <a:t>Parravano</a:t>
            </a:r>
            <a:r>
              <a:rPr lang="en-US" sz="2800" b="1" dirty="0">
                <a:solidFill>
                  <a:srgbClr val="008000"/>
                </a:solidFill>
              </a:rPr>
              <a:t> v. Babbitt </a:t>
            </a:r>
            <a:r>
              <a:rPr lang="en-US" sz="2800" b="1" dirty="0" smtClean="0">
                <a:solidFill>
                  <a:srgbClr val="008000"/>
                </a:solidFill>
              </a:rPr>
              <a:t>(1996) </a:t>
            </a:r>
            <a:r>
              <a:rPr lang="en-US" sz="2800" dirty="0">
                <a:solidFill>
                  <a:srgbClr val="008000"/>
                </a:solidFill>
              </a:rPr>
              <a:t>– upheld Commerce regulation to halt non-Indian fishing as application of trust duty to protect salmon runs relied on by Hoopa Valley and Yurok </a:t>
            </a:r>
            <a:r>
              <a:rPr lang="en-US" sz="2800" dirty="0" smtClean="0">
                <a:solidFill>
                  <a:srgbClr val="008000"/>
                </a:solidFill>
              </a:rPr>
              <a:t>Tribes  “[the Department’s] original trust responsibility [requires it] to consult with the Tribes and to identify, protect, and conserve trust resources, trust assets, and Tribal health and safety in making its . . . decisions.”</a:t>
            </a:r>
          </a:p>
          <a:p>
            <a:endParaRPr lang="en-US" sz="2800" b="1" dirty="0">
              <a:solidFill>
                <a:srgbClr val="008000"/>
              </a:solidFill>
            </a:endParaRPr>
          </a:p>
          <a:p>
            <a:endParaRPr lang="en-US" sz="2800" b="1" dirty="0" smtClean="0">
              <a:solidFill>
                <a:srgbClr val="008000"/>
              </a:solidFill>
            </a:endParaRPr>
          </a:p>
          <a:p>
            <a:endParaRPr lang="en-US" sz="2800" b="1" u="sng" dirty="0"/>
          </a:p>
        </p:txBody>
      </p:sp>
    </p:spTree>
    <p:extLst>
      <p:ext uri="{BB962C8B-B14F-4D97-AF65-F5344CB8AC3E}">
        <p14:creationId xmlns:p14="http://schemas.microsoft.com/office/powerpoint/2010/main" val="30849259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39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17391" y="1093752"/>
            <a:ext cx="8131920" cy="4678204"/>
          </a:xfrm>
          <a:prstGeom prst="rect">
            <a:avLst/>
          </a:prstGeom>
          <a:noFill/>
        </p:spPr>
        <p:txBody>
          <a:bodyPr wrap="square" rtlCol="0">
            <a:spAutoFit/>
          </a:bodyPr>
          <a:lstStyle/>
          <a:p>
            <a:r>
              <a:rPr lang="en-US" sz="2800" b="1" dirty="0">
                <a:solidFill>
                  <a:srgbClr val="FFFFFF"/>
                </a:solidFill>
              </a:rPr>
              <a:t>Nez Perce Tribe et. al v. USFS </a:t>
            </a:r>
            <a:r>
              <a:rPr lang="en-US" sz="2800" dirty="0">
                <a:solidFill>
                  <a:srgbClr val="FFFFFF"/>
                </a:solidFill>
              </a:rPr>
              <a:t>Case No. 3:13-CV-348-BLW (US Dist. Court  Idaho, Sept. 13, 2013)</a:t>
            </a:r>
          </a:p>
          <a:p>
            <a:r>
              <a:rPr lang="en-US" sz="2800" dirty="0">
                <a:solidFill>
                  <a:srgbClr val="FFFFFF"/>
                </a:solidFill>
              </a:rPr>
              <a:t>"Overarching this statutory duty, is the Government’s duty as trustee over the Tribe. The Supreme Court has held that the “constitutionally recognized status of Indians justifies special treatment on their behalf when rationally related to the Government’s unique obligation toward the Indians.” </a:t>
            </a:r>
            <a:r>
              <a:rPr lang="en-US" sz="2800" i="1" dirty="0">
                <a:solidFill>
                  <a:srgbClr val="FFFFFF"/>
                </a:solidFill>
              </a:rPr>
              <a:t>Washington v. Washington Commercial Passenger Fishing Vessel Assoc., </a:t>
            </a:r>
            <a:r>
              <a:rPr lang="en-US" sz="2800" dirty="0">
                <a:solidFill>
                  <a:srgbClr val="FFFFFF"/>
                </a:solidFill>
              </a:rPr>
              <a:t>443 U.S. 658, 673 n. 20 (1979)."</a:t>
            </a:r>
            <a:endParaRPr lang="en-US" sz="2800" b="1" u="sng" dirty="0">
              <a:solidFill>
                <a:srgbClr val="FFFFFF"/>
              </a:solidFill>
            </a:endParaRPr>
          </a:p>
          <a:p>
            <a:endParaRPr lang="en-US" dirty="0"/>
          </a:p>
        </p:txBody>
      </p:sp>
    </p:spTree>
    <p:extLst>
      <p:ext uri="{BB962C8B-B14F-4D97-AF65-F5344CB8AC3E}">
        <p14:creationId xmlns:p14="http://schemas.microsoft.com/office/powerpoint/2010/main" val="52272951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48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98808" y="634914"/>
            <a:ext cx="8441334" cy="6555641"/>
          </a:xfrm>
          <a:prstGeom prst="rect">
            <a:avLst/>
          </a:prstGeom>
          <a:noFill/>
        </p:spPr>
        <p:txBody>
          <a:bodyPr wrap="square" rtlCol="0">
            <a:spAutoFit/>
          </a:bodyPr>
          <a:lstStyle/>
          <a:p>
            <a:r>
              <a:rPr lang="en-US" sz="2800" dirty="0">
                <a:solidFill>
                  <a:schemeClr val="bg1"/>
                </a:solidFill>
              </a:rPr>
              <a:t>This trust responsibility extends not just to the Interior Department, but attaches to the federal government as a whole.”  </a:t>
            </a:r>
            <a:r>
              <a:rPr lang="en-US" sz="2800" dirty="0" err="1">
                <a:solidFill>
                  <a:schemeClr val="bg1"/>
                </a:solidFill>
              </a:rPr>
              <a:t>Parravano</a:t>
            </a:r>
            <a:r>
              <a:rPr lang="en-US" sz="2800" dirty="0">
                <a:solidFill>
                  <a:schemeClr val="bg1"/>
                </a:solidFill>
              </a:rPr>
              <a:t> v. </a:t>
            </a:r>
            <a:r>
              <a:rPr lang="en-US" sz="2800" dirty="0" smtClean="0">
                <a:solidFill>
                  <a:schemeClr val="bg1"/>
                </a:solidFill>
              </a:rPr>
              <a:t>Babbitt</a:t>
            </a:r>
          </a:p>
          <a:p>
            <a:endParaRPr lang="en-US" sz="2800" dirty="0">
              <a:solidFill>
                <a:schemeClr val="bg1"/>
              </a:solidFill>
            </a:endParaRPr>
          </a:p>
          <a:p>
            <a:r>
              <a:rPr lang="en-US" sz="2800" dirty="0" smtClean="0">
                <a:solidFill>
                  <a:schemeClr val="bg1"/>
                </a:solidFill>
              </a:rPr>
              <a:t>“The government’s trust obligations can . . . coexist with its other responsibilities.” Hoopa Valley v. Ryan</a:t>
            </a:r>
          </a:p>
          <a:p>
            <a:endParaRPr lang="en-US" sz="2800" dirty="0">
              <a:solidFill>
                <a:schemeClr val="bg1"/>
              </a:solidFill>
            </a:endParaRPr>
          </a:p>
          <a:p>
            <a:endParaRPr lang="en-US" sz="2800" dirty="0">
              <a:solidFill>
                <a:schemeClr val="bg1"/>
              </a:solidFill>
            </a:endParaRPr>
          </a:p>
          <a:p>
            <a:r>
              <a:rPr lang="en-US" sz="2000" dirty="0" smtClean="0">
                <a:solidFill>
                  <a:schemeClr val="bg1"/>
                </a:solidFill>
              </a:rPr>
              <a:t>Department of Commerce, Magnuson Fisheries Act</a:t>
            </a:r>
          </a:p>
          <a:p>
            <a:r>
              <a:rPr lang="en-US" sz="2000" dirty="0" smtClean="0">
                <a:solidFill>
                  <a:schemeClr val="bg1"/>
                </a:solidFill>
              </a:rPr>
              <a:t>U.S. Army Corps of Engineers, Rivers and Harbors Act</a:t>
            </a:r>
          </a:p>
          <a:p>
            <a:r>
              <a:rPr lang="en-US" sz="2000" dirty="0" smtClean="0">
                <a:solidFill>
                  <a:schemeClr val="bg1"/>
                </a:solidFill>
              </a:rPr>
              <a:t>Forest Service, National Forest Management Act</a:t>
            </a:r>
          </a:p>
          <a:p>
            <a:r>
              <a:rPr lang="en-US" sz="2000" dirty="0" smtClean="0">
                <a:solidFill>
                  <a:schemeClr val="bg1"/>
                </a:solidFill>
              </a:rPr>
              <a:t>Forest Service, Wild and Scenic Rivers Act</a:t>
            </a:r>
          </a:p>
          <a:p>
            <a:r>
              <a:rPr lang="en-US" sz="2000" dirty="0" smtClean="0">
                <a:solidFill>
                  <a:schemeClr val="bg1"/>
                </a:solidFill>
              </a:rPr>
              <a:t>BLM, Federal Land Policy Management Act</a:t>
            </a:r>
          </a:p>
          <a:p>
            <a:r>
              <a:rPr lang="en-US" sz="2000" dirty="0" smtClean="0">
                <a:solidFill>
                  <a:schemeClr val="bg1"/>
                </a:solidFill>
              </a:rPr>
              <a:t>Interior, Water Decrees and Compacts</a:t>
            </a:r>
          </a:p>
          <a:p>
            <a:r>
              <a:rPr lang="en-US" sz="2000" dirty="0" smtClean="0">
                <a:solidFill>
                  <a:schemeClr val="bg1"/>
                </a:solidFill>
              </a:rPr>
              <a:t>Bureau of Reclamation</a:t>
            </a:r>
          </a:p>
          <a:p>
            <a:endParaRPr lang="en-US" sz="2800" dirty="0"/>
          </a:p>
          <a:p>
            <a:endParaRPr lang="en-US" sz="2800" dirty="0" smtClean="0"/>
          </a:p>
        </p:txBody>
      </p:sp>
    </p:spTree>
    <p:extLst>
      <p:ext uri="{BB962C8B-B14F-4D97-AF65-F5344CB8AC3E}">
        <p14:creationId xmlns:p14="http://schemas.microsoft.com/office/powerpoint/2010/main" val="68078202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2556" y="284842"/>
            <a:ext cx="3144157" cy="3144157"/>
          </a:xfrm>
          <a:prstGeom prst="rect">
            <a:avLst/>
          </a:prstGeom>
        </p:spPr>
      </p:pic>
      <p:sp>
        <p:nvSpPr>
          <p:cNvPr id="4" name="TextBox 3"/>
          <p:cNvSpPr txBox="1"/>
          <p:nvPr/>
        </p:nvSpPr>
        <p:spPr>
          <a:xfrm>
            <a:off x="834571" y="3628568"/>
            <a:ext cx="8019143" cy="3785652"/>
          </a:xfrm>
          <a:prstGeom prst="rect">
            <a:avLst/>
          </a:prstGeom>
          <a:noFill/>
        </p:spPr>
        <p:txBody>
          <a:bodyPr wrap="square" rtlCol="0">
            <a:spAutoFit/>
          </a:bodyPr>
          <a:lstStyle/>
          <a:p>
            <a:r>
              <a:rPr lang="en-US" sz="2800" dirty="0" smtClean="0"/>
              <a:t>-</a:t>
            </a:r>
            <a:r>
              <a:rPr lang="en-US" sz="2600" dirty="0" smtClean="0"/>
              <a:t>- Suits for </a:t>
            </a:r>
            <a:r>
              <a:rPr lang="en-US" sz="2600" b="1" dirty="0" smtClean="0"/>
              <a:t>damages </a:t>
            </a:r>
            <a:r>
              <a:rPr lang="en-US" sz="2600" dirty="0" smtClean="0"/>
              <a:t>under Tucker Act</a:t>
            </a:r>
          </a:p>
          <a:p>
            <a:r>
              <a:rPr lang="en-US" sz="2600" dirty="0" smtClean="0"/>
              <a:t>-- These are claims for breach of fiduciary duty in 	</a:t>
            </a:r>
            <a:r>
              <a:rPr lang="en-US" sz="2600" b="1" dirty="0" smtClean="0"/>
              <a:t>managing tribal property </a:t>
            </a:r>
          </a:p>
          <a:p>
            <a:r>
              <a:rPr lang="en-US" sz="2600" dirty="0" smtClean="0"/>
              <a:t>-- Tucker Act </a:t>
            </a:r>
            <a:r>
              <a:rPr lang="en-US" sz="2600" b="1" dirty="0" smtClean="0"/>
              <a:t>requires </a:t>
            </a:r>
            <a:r>
              <a:rPr lang="en-US" sz="2600" dirty="0" smtClean="0"/>
              <a:t>that claim arise under 	Constitution, laws, or treaties of the U.S. or 	executive orders</a:t>
            </a:r>
          </a:p>
          <a:p>
            <a:r>
              <a:rPr lang="en-US" sz="2600" dirty="0" smtClean="0"/>
              <a:t>-- These cases require </a:t>
            </a:r>
            <a:r>
              <a:rPr lang="en-US" sz="2600" b="1" dirty="0" smtClean="0"/>
              <a:t>specific expression </a:t>
            </a:r>
            <a:r>
              <a:rPr lang="en-US" sz="2600" dirty="0" smtClean="0"/>
              <a:t>of trust duty</a:t>
            </a:r>
          </a:p>
          <a:p>
            <a:endParaRPr lang="en-US" sz="2800" dirty="0" smtClean="0"/>
          </a:p>
          <a:p>
            <a:endParaRPr lang="en-US" sz="2800" dirty="0"/>
          </a:p>
        </p:txBody>
      </p:sp>
      <p:sp>
        <p:nvSpPr>
          <p:cNvPr id="2" name="TextBox 1"/>
          <p:cNvSpPr txBox="1"/>
          <p:nvPr/>
        </p:nvSpPr>
        <p:spPr>
          <a:xfrm>
            <a:off x="4227286" y="689429"/>
            <a:ext cx="3900714" cy="2062103"/>
          </a:xfrm>
          <a:prstGeom prst="rect">
            <a:avLst/>
          </a:prstGeom>
          <a:noFill/>
        </p:spPr>
        <p:txBody>
          <a:bodyPr wrap="square" rtlCol="0">
            <a:spAutoFit/>
          </a:bodyPr>
          <a:lstStyle/>
          <a:p>
            <a:r>
              <a:rPr lang="en-US" sz="3200" dirty="0" smtClean="0"/>
              <a:t>But some case law has taken a U-turn from protective fiduciary obligations</a:t>
            </a:r>
            <a:endParaRPr lang="en-US" sz="3200" dirty="0"/>
          </a:p>
        </p:txBody>
      </p:sp>
    </p:spTree>
    <p:extLst>
      <p:ext uri="{BB962C8B-B14F-4D97-AF65-F5344CB8AC3E}">
        <p14:creationId xmlns:p14="http://schemas.microsoft.com/office/powerpoint/2010/main" val="316044809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834571" y="907143"/>
            <a:ext cx="7329715" cy="4216539"/>
          </a:xfrm>
          <a:prstGeom prst="rect">
            <a:avLst/>
          </a:prstGeom>
          <a:noFill/>
        </p:spPr>
        <p:txBody>
          <a:bodyPr wrap="square" rtlCol="0">
            <a:spAutoFit/>
          </a:bodyPr>
          <a:lstStyle/>
          <a:p>
            <a:r>
              <a:rPr lang="en-US" sz="3600" dirty="0" smtClean="0"/>
              <a:t>Tucker Act Cases in the US Supreme Court</a:t>
            </a:r>
            <a:endParaRPr lang="en-US" sz="2800" dirty="0"/>
          </a:p>
          <a:p>
            <a:endParaRPr lang="en-US" sz="2800" dirty="0" smtClean="0"/>
          </a:p>
          <a:p>
            <a:r>
              <a:rPr lang="en-US" sz="2800" dirty="0" smtClean="0"/>
              <a:t>-- Mitchell I (1980)</a:t>
            </a:r>
          </a:p>
          <a:p>
            <a:r>
              <a:rPr lang="en-US" sz="2800" dirty="0" smtClean="0"/>
              <a:t>-- Mitchell II  (1983)</a:t>
            </a:r>
          </a:p>
          <a:p>
            <a:r>
              <a:rPr lang="en-US" sz="2800" dirty="0" smtClean="0"/>
              <a:t>-- White Mountain Apache (date)</a:t>
            </a:r>
          </a:p>
          <a:p>
            <a:r>
              <a:rPr lang="en-US" sz="2800" dirty="0" smtClean="0"/>
              <a:t>-- Navajo Nation (date)</a:t>
            </a:r>
          </a:p>
          <a:p>
            <a:r>
              <a:rPr lang="en-US" sz="2800" dirty="0" smtClean="0"/>
              <a:t>-- Jicarilla Apache (2011)</a:t>
            </a:r>
          </a:p>
          <a:p>
            <a:r>
              <a:rPr lang="en-US" sz="2800" dirty="0"/>
              <a:t>	</a:t>
            </a:r>
            <a:endParaRPr lang="en-US" sz="2800" dirty="0" smtClean="0"/>
          </a:p>
        </p:txBody>
      </p:sp>
    </p:spTree>
    <p:extLst>
      <p:ext uri="{BB962C8B-B14F-4D97-AF65-F5344CB8AC3E}">
        <p14:creationId xmlns:p14="http://schemas.microsoft.com/office/powerpoint/2010/main" val="3511329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41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17018" y="1625413"/>
            <a:ext cx="6967697" cy="5109091"/>
          </a:xfrm>
          <a:prstGeom prst="rect">
            <a:avLst/>
          </a:prstGeom>
          <a:noFill/>
        </p:spPr>
        <p:txBody>
          <a:bodyPr wrap="square" rtlCol="0">
            <a:spAutoFit/>
          </a:bodyPr>
          <a:lstStyle/>
          <a:p>
            <a:r>
              <a:rPr lang="en-US" sz="2800" dirty="0" smtClean="0">
                <a:solidFill>
                  <a:srgbClr val="FFFFFF"/>
                </a:solidFill>
              </a:rPr>
              <a:t>Competing conceptions of trust in </a:t>
            </a:r>
            <a:r>
              <a:rPr lang="en-US" sz="2800" i="1" dirty="0" smtClean="0">
                <a:solidFill>
                  <a:srgbClr val="FFFFFF"/>
                </a:solidFill>
              </a:rPr>
              <a:t>Jicarilla</a:t>
            </a:r>
          </a:p>
          <a:p>
            <a:endParaRPr lang="en-US" sz="2800" dirty="0">
              <a:solidFill>
                <a:srgbClr val="FFFFFF"/>
              </a:solidFill>
            </a:endParaRPr>
          </a:p>
          <a:p>
            <a:r>
              <a:rPr lang="en-US" sz="2800" dirty="0" smtClean="0">
                <a:solidFill>
                  <a:srgbClr val="FFFFFF"/>
                </a:solidFill>
              </a:rPr>
              <a:t>Justice Alito:</a:t>
            </a:r>
          </a:p>
          <a:p>
            <a:r>
              <a:rPr lang="en-US" sz="2800" dirty="0">
                <a:solidFill>
                  <a:srgbClr val="FFFFFF"/>
                </a:solidFill>
              </a:rPr>
              <a:t>	“[The] trust is defined and governed by statutes rather than the common law.”</a:t>
            </a:r>
          </a:p>
          <a:p>
            <a:r>
              <a:rPr lang="en-US" sz="2800" dirty="0">
                <a:solidFill>
                  <a:srgbClr val="FFFFFF"/>
                </a:solidFill>
              </a:rPr>
              <a:t>	</a:t>
            </a:r>
            <a:endParaRPr lang="en-US" sz="2800" dirty="0" smtClean="0">
              <a:solidFill>
                <a:srgbClr val="FFFFFF"/>
              </a:solidFill>
            </a:endParaRPr>
          </a:p>
          <a:p>
            <a:r>
              <a:rPr lang="en-US" sz="2800" dirty="0" smtClean="0">
                <a:solidFill>
                  <a:srgbClr val="FFFFFF"/>
                </a:solidFill>
              </a:rPr>
              <a:t>Justice </a:t>
            </a:r>
            <a:r>
              <a:rPr lang="en-US" sz="2800" dirty="0" err="1" smtClean="0">
                <a:solidFill>
                  <a:srgbClr val="FFFFFF"/>
                </a:solidFill>
              </a:rPr>
              <a:t>Sotomayor</a:t>
            </a:r>
            <a:r>
              <a:rPr lang="en-US" sz="2800" dirty="0" smtClean="0">
                <a:solidFill>
                  <a:srgbClr val="FFFFFF"/>
                </a:solidFill>
              </a:rPr>
              <a:t>:</a:t>
            </a:r>
          </a:p>
          <a:p>
            <a:r>
              <a:rPr lang="en-US" sz="2800" dirty="0">
                <a:solidFill>
                  <a:srgbClr val="FFFFFF"/>
                </a:solidFill>
              </a:rPr>
              <a:t>	“We have never held that all of the Government’s trust responsibilities </a:t>
            </a:r>
            <a:r>
              <a:rPr lang="en-US" sz="2800" dirty="0" smtClean="0">
                <a:solidFill>
                  <a:srgbClr val="FFFFFF"/>
                </a:solidFill>
              </a:rPr>
              <a:t>to </a:t>
            </a:r>
            <a:r>
              <a:rPr lang="en-US" sz="2800" dirty="0">
                <a:solidFill>
                  <a:srgbClr val="FFFFFF"/>
                </a:solidFill>
              </a:rPr>
              <a:t>Indians must be set forth expressly in a specific statute or regulation.</a:t>
            </a:r>
            <a:r>
              <a:rPr lang="en-US" sz="2800" dirty="0"/>
              <a:t>”</a:t>
            </a:r>
          </a:p>
          <a:p>
            <a:endParaRPr lang="en-US" dirty="0"/>
          </a:p>
        </p:txBody>
      </p:sp>
    </p:spTree>
    <p:extLst>
      <p:ext uri="{BB962C8B-B14F-4D97-AF65-F5344CB8AC3E}">
        <p14:creationId xmlns:p14="http://schemas.microsoft.com/office/powerpoint/2010/main" val="35180803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93128" y="226773"/>
            <a:ext cx="7907915" cy="707886"/>
          </a:xfrm>
          <a:prstGeom prst="rect">
            <a:avLst/>
          </a:prstGeom>
          <a:noFill/>
        </p:spPr>
        <p:txBody>
          <a:bodyPr wrap="square" rtlCol="0">
            <a:spAutoFit/>
          </a:bodyPr>
          <a:lstStyle/>
          <a:p>
            <a:pPr algn="ctr"/>
            <a:r>
              <a:rPr lang="en-US" sz="4000" dirty="0" smtClean="0">
                <a:solidFill>
                  <a:schemeClr val="bg1"/>
                </a:solidFill>
              </a:rPr>
              <a:t>The Federal Indian Trust Obligation</a:t>
            </a:r>
            <a:endParaRPr lang="en-US" sz="4000" dirty="0"/>
          </a:p>
        </p:txBody>
      </p:sp>
      <p:sp>
        <p:nvSpPr>
          <p:cNvPr id="3" name="TextBox 2"/>
          <p:cNvSpPr txBox="1"/>
          <p:nvPr/>
        </p:nvSpPr>
        <p:spPr>
          <a:xfrm>
            <a:off x="755206" y="3531592"/>
            <a:ext cx="7826680" cy="1631216"/>
          </a:xfrm>
          <a:prstGeom prst="rect">
            <a:avLst/>
          </a:prstGeom>
          <a:noFill/>
        </p:spPr>
        <p:txBody>
          <a:bodyPr wrap="square" rtlCol="0">
            <a:spAutoFit/>
          </a:bodyPr>
          <a:lstStyle/>
          <a:p>
            <a:r>
              <a:rPr lang="en-US" sz="3600" dirty="0" smtClean="0">
                <a:solidFill>
                  <a:schemeClr val="bg1"/>
                </a:solidFill>
              </a:rPr>
              <a:t>Widely described by courts as a “cornerstone” of federal Indian law.</a:t>
            </a:r>
            <a:endParaRPr lang="en-US" sz="3600" dirty="0">
              <a:solidFill>
                <a:schemeClr val="bg1"/>
              </a:solidFill>
            </a:endParaRPr>
          </a:p>
          <a:p>
            <a:endParaRPr lang="en-US" sz="2800" dirty="0">
              <a:solidFill>
                <a:schemeClr val="bg1"/>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544286" y="344714"/>
            <a:ext cx="7456714" cy="2308324"/>
          </a:xfrm>
          <a:prstGeom prst="rect">
            <a:avLst/>
          </a:prstGeom>
          <a:noFill/>
        </p:spPr>
        <p:txBody>
          <a:bodyPr wrap="square" rtlCol="0">
            <a:spAutoFit/>
          </a:bodyPr>
          <a:lstStyle/>
          <a:p>
            <a:r>
              <a:rPr lang="en-US" sz="3600" dirty="0" smtClean="0"/>
              <a:t>Cases now require specific statutory expression of trust to enjoin damaging agency action under the Administrative Procedure Act</a:t>
            </a:r>
            <a:endParaRPr lang="en-US" sz="3600" dirty="0"/>
          </a:p>
        </p:txBody>
      </p:sp>
      <p:pic>
        <p:nvPicPr>
          <p:cNvPr id="3" name="Picture 2"/>
          <p:cNvPicPr>
            <a:picLocks noChangeAspect="1"/>
          </p:cNvPicPr>
          <p:nvPr/>
        </p:nvPicPr>
        <p:blipFill>
          <a:blip r:embed="rId3"/>
          <a:stretch>
            <a:fillRect/>
          </a:stretch>
        </p:blipFill>
        <p:spPr>
          <a:xfrm>
            <a:off x="0" y="3363684"/>
            <a:ext cx="2823029" cy="2823029"/>
          </a:xfrm>
          <a:prstGeom prst="rect">
            <a:avLst/>
          </a:prstGeom>
        </p:spPr>
      </p:pic>
      <p:pic>
        <p:nvPicPr>
          <p:cNvPr id="4" name="Picture 3"/>
          <p:cNvPicPr>
            <a:picLocks noChangeAspect="1"/>
          </p:cNvPicPr>
          <p:nvPr/>
        </p:nvPicPr>
        <p:blipFill>
          <a:blip r:embed="rId4"/>
          <a:stretch>
            <a:fillRect/>
          </a:stretch>
        </p:blipFill>
        <p:spPr>
          <a:xfrm>
            <a:off x="3184070" y="2966356"/>
            <a:ext cx="4816929" cy="3628753"/>
          </a:xfrm>
          <a:prstGeom prst="rect">
            <a:avLst/>
          </a:prstGeom>
        </p:spPr>
      </p:pic>
    </p:spTree>
    <p:extLst>
      <p:ext uri="{BB962C8B-B14F-4D97-AF65-F5344CB8AC3E}">
        <p14:creationId xmlns:p14="http://schemas.microsoft.com/office/powerpoint/2010/main" val="19019065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contrast="-46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89857" y="562429"/>
            <a:ext cx="8506409" cy="2492990"/>
          </a:xfrm>
          <a:prstGeom prst="rect">
            <a:avLst/>
          </a:prstGeom>
          <a:noFill/>
        </p:spPr>
        <p:txBody>
          <a:bodyPr wrap="square" rtlCol="0">
            <a:spAutoFit/>
          </a:bodyPr>
          <a:lstStyle/>
          <a:p>
            <a:r>
              <a:rPr lang="en-US" sz="3100" dirty="0" smtClean="0">
                <a:solidFill>
                  <a:schemeClr val="bg1"/>
                </a:solidFill>
              </a:rPr>
              <a:t>North Slope Borough v. Andrus (1980) – suit by Inupiat under APA to half federal oil leasing in Beaufort Sea which threatened bowhead whale population</a:t>
            </a:r>
          </a:p>
          <a:p>
            <a:endParaRPr lang="en-US" sz="2800" dirty="0">
              <a:solidFill>
                <a:schemeClr val="bg1"/>
              </a:solidFill>
            </a:endParaRPr>
          </a:p>
        </p:txBody>
      </p:sp>
      <p:sp>
        <p:nvSpPr>
          <p:cNvPr id="3" name="TextBox 2"/>
          <p:cNvSpPr txBox="1"/>
          <p:nvPr/>
        </p:nvSpPr>
        <p:spPr>
          <a:xfrm>
            <a:off x="489857" y="3020138"/>
            <a:ext cx="8506409" cy="3431709"/>
          </a:xfrm>
          <a:prstGeom prst="rect">
            <a:avLst/>
          </a:prstGeom>
          <a:noFill/>
        </p:spPr>
        <p:txBody>
          <a:bodyPr wrap="square" rtlCol="0">
            <a:spAutoFit/>
          </a:bodyPr>
          <a:lstStyle/>
          <a:p>
            <a:r>
              <a:rPr lang="en-US" sz="3100" dirty="0">
                <a:solidFill>
                  <a:schemeClr val="bg1"/>
                </a:solidFill>
              </a:rPr>
              <a:t>“A trust responsibility can only arise from a statute, treaty, or executive order; in this respect we are governed by the recent Supreme Court decision in United States v. Mitchell holding that the United States bore no fiduciary responsibility to Native Americans under a statute which contained no specific provision in the terms of the statute.”</a:t>
            </a:r>
          </a:p>
        </p:txBody>
      </p:sp>
    </p:spTree>
    <p:extLst>
      <p:ext uri="{BB962C8B-B14F-4D97-AF65-F5344CB8AC3E}">
        <p14:creationId xmlns:p14="http://schemas.microsoft.com/office/powerpoint/2010/main" val="3547405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p:bldP spid="3" grpId="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35000" contras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471714"/>
            <a:ext cx="8315392" cy="5324535"/>
          </a:xfrm>
          <a:prstGeom prst="rect">
            <a:avLst/>
          </a:prstGeom>
          <a:noFill/>
        </p:spPr>
        <p:txBody>
          <a:bodyPr wrap="square" rtlCol="0">
            <a:spAutoFit/>
          </a:bodyPr>
          <a:lstStyle/>
          <a:p>
            <a:r>
              <a:rPr lang="en-US" sz="2800" dirty="0" smtClean="0">
                <a:solidFill>
                  <a:schemeClr val="bg1"/>
                </a:solidFill>
              </a:rPr>
              <a:t>Other cases in 9</a:t>
            </a:r>
            <a:r>
              <a:rPr lang="en-US" sz="2800" baseline="30000" dirty="0" smtClean="0">
                <a:solidFill>
                  <a:schemeClr val="bg1"/>
                </a:solidFill>
              </a:rPr>
              <a:t>th</a:t>
            </a:r>
            <a:r>
              <a:rPr lang="en-US" sz="2800" dirty="0" smtClean="0">
                <a:solidFill>
                  <a:schemeClr val="bg1"/>
                </a:solidFill>
              </a:rPr>
              <a:t> Circuit:</a:t>
            </a:r>
          </a:p>
          <a:p>
            <a:endParaRPr lang="en-US" sz="2800" dirty="0" smtClean="0">
              <a:solidFill>
                <a:schemeClr val="bg1"/>
              </a:solidFill>
            </a:endParaRPr>
          </a:p>
          <a:p>
            <a:r>
              <a:rPr lang="en-US" sz="2400" i="1" dirty="0" err="1" smtClean="0">
                <a:solidFill>
                  <a:schemeClr val="bg1"/>
                </a:solidFill>
              </a:rPr>
              <a:t>Gros</a:t>
            </a:r>
            <a:r>
              <a:rPr lang="en-US" sz="2400" i="1" dirty="0" smtClean="0">
                <a:solidFill>
                  <a:schemeClr val="bg1"/>
                </a:solidFill>
              </a:rPr>
              <a:t> </a:t>
            </a:r>
            <a:r>
              <a:rPr lang="en-US" sz="2400" i="1" dirty="0" err="1" smtClean="0">
                <a:solidFill>
                  <a:schemeClr val="bg1"/>
                </a:solidFill>
              </a:rPr>
              <a:t>Ventre</a:t>
            </a:r>
            <a:r>
              <a:rPr lang="en-US" sz="2400" dirty="0" smtClean="0">
                <a:solidFill>
                  <a:schemeClr val="bg1"/>
                </a:solidFill>
              </a:rPr>
              <a:t> (2006) – “We recognize that there is a “distinctive obligation of trust incumbent upon the Government in its dealings with [tribes].  That alone, however, does not impose a duty on the government to take action beyond complying with generally applicable statutes and regulations.”</a:t>
            </a:r>
          </a:p>
          <a:p>
            <a:endParaRPr lang="en-US" sz="2400" i="1" dirty="0">
              <a:solidFill>
                <a:schemeClr val="bg1"/>
              </a:solidFill>
            </a:endParaRPr>
          </a:p>
          <a:p>
            <a:endParaRPr lang="en-US" sz="2800" dirty="0"/>
          </a:p>
          <a:p>
            <a:endParaRPr lang="en-US" sz="2800" dirty="0" smtClean="0"/>
          </a:p>
          <a:p>
            <a:endParaRPr lang="en-US" sz="2800" dirty="0"/>
          </a:p>
          <a:p>
            <a:endParaRPr lang="en-US" sz="2800" dirty="0" smtClean="0"/>
          </a:p>
          <a:p>
            <a:endParaRPr lang="en-US" sz="2800" dirty="0"/>
          </a:p>
        </p:txBody>
      </p:sp>
      <p:sp>
        <p:nvSpPr>
          <p:cNvPr id="3" name="TextBox 2"/>
          <p:cNvSpPr txBox="1"/>
          <p:nvPr/>
        </p:nvSpPr>
        <p:spPr>
          <a:xfrm>
            <a:off x="381000" y="3979210"/>
            <a:ext cx="8138994" cy="1938992"/>
          </a:xfrm>
          <a:prstGeom prst="rect">
            <a:avLst/>
          </a:prstGeom>
          <a:noFill/>
        </p:spPr>
        <p:txBody>
          <a:bodyPr wrap="square" rtlCol="0">
            <a:spAutoFit/>
          </a:bodyPr>
          <a:lstStyle/>
          <a:p>
            <a:r>
              <a:rPr lang="en-US" sz="2400" i="1" dirty="0">
                <a:solidFill>
                  <a:schemeClr val="bg1"/>
                </a:solidFill>
              </a:rPr>
              <a:t>Morongo Band of Mission Indians</a:t>
            </a:r>
            <a:r>
              <a:rPr lang="en-US" sz="2400" b="1" i="1" dirty="0">
                <a:solidFill>
                  <a:schemeClr val="bg1"/>
                </a:solidFill>
              </a:rPr>
              <a:t> </a:t>
            </a:r>
            <a:r>
              <a:rPr lang="en-US" sz="2400" dirty="0">
                <a:solidFill>
                  <a:schemeClr val="bg1"/>
                </a:solidFill>
              </a:rPr>
              <a:t>(1998) </a:t>
            </a:r>
            <a:r>
              <a:rPr lang="en-US" sz="2400" b="1" i="1" dirty="0">
                <a:solidFill>
                  <a:schemeClr val="bg1"/>
                </a:solidFill>
              </a:rPr>
              <a:t>– </a:t>
            </a:r>
            <a:r>
              <a:rPr lang="en-US" sz="2400" dirty="0">
                <a:solidFill>
                  <a:schemeClr val="bg1"/>
                </a:solidFill>
              </a:rPr>
              <a:t>“[Unless there is a specific duty that has been placed on the government with respect to Indians, this responsibility is discharged by the agency’s compliance with general regulations and statutes not specifically aimed at protecting tribes.”</a:t>
            </a:r>
            <a:endParaRPr lang="en-US" sz="2400" b="1" i="1" dirty="0">
              <a:solidFill>
                <a:schemeClr val="bg1"/>
              </a:solidFill>
            </a:endParaRPr>
          </a:p>
        </p:txBody>
      </p:sp>
    </p:spTree>
    <p:extLst>
      <p:ext uri="{BB962C8B-B14F-4D97-AF65-F5344CB8AC3E}">
        <p14:creationId xmlns:p14="http://schemas.microsoft.com/office/powerpoint/2010/main" val="2598968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26000" contrast="-50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35429" y="453571"/>
            <a:ext cx="8200571" cy="1569660"/>
          </a:xfrm>
          <a:prstGeom prst="rect">
            <a:avLst/>
          </a:prstGeom>
          <a:noFill/>
        </p:spPr>
        <p:txBody>
          <a:bodyPr wrap="square" rtlCol="0">
            <a:spAutoFit/>
          </a:bodyPr>
          <a:lstStyle/>
          <a:p>
            <a:r>
              <a:rPr lang="en-US" sz="3200" dirty="0" smtClean="0">
                <a:solidFill>
                  <a:srgbClr val="FFFFFF"/>
                </a:solidFill>
              </a:rPr>
              <a:t>Department of Justice advances the assimilationist position: </a:t>
            </a:r>
          </a:p>
          <a:p>
            <a:endParaRPr lang="en-US" sz="3200" dirty="0">
              <a:solidFill>
                <a:srgbClr val="FFFFFF"/>
              </a:solidFill>
            </a:endParaRPr>
          </a:p>
        </p:txBody>
      </p:sp>
      <p:sp>
        <p:nvSpPr>
          <p:cNvPr id="3" name="TextBox 2"/>
          <p:cNvSpPr txBox="1"/>
          <p:nvPr/>
        </p:nvSpPr>
        <p:spPr>
          <a:xfrm>
            <a:off x="435430" y="2293351"/>
            <a:ext cx="8200570" cy="3046988"/>
          </a:xfrm>
          <a:prstGeom prst="rect">
            <a:avLst/>
          </a:prstGeom>
          <a:noFill/>
        </p:spPr>
        <p:txBody>
          <a:bodyPr wrap="square" rtlCol="0">
            <a:spAutoFit/>
          </a:bodyPr>
          <a:lstStyle/>
          <a:p>
            <a:r>
              <a:rPr lang="en-US" sz="3200" dirty="0">
                <a:solidFill>
                  <a:srgbClr val="FFFFFF"/>
                </a:solidFill>
              </a:rPr>
              <a:t>Recent brief in Navajo Nation v. U.S. Dept. of Interior:  cites </a:t>
            </a:r>
            <a:r>
              <a:rPr lang="en-US" sz="3200" i="1" dirty="0" err="1">
                <a:solidFill>
                  <a:srgbClr val="FFFFFF"/>
                </a:solidFill>
              </a:rPr>
              <a:t>Gros</a:t>
            </a:r>
            <a:r>
              <a:rPr lang="en-US" sz="3200" i="1" dirty="0">
                <a:solidFill>
                  <a:srgbClr val="FFFFFF"/>
                </a:solidFill>
              </a:rPr>
              <a:t> </a:t>
            </a:r>
            <a:r>
              <a:rPr lang="en-US" sz="3200" i="1" dirty="0" err="1">
                <a:solidFill>
                  <a:srgbClr val="FFFFFF"/>
                </a:solidFill>
              </a:rPr>
              <a:t>Ventre</a:t>
            </a:r>
            <a:r>
              <a:rPr lang="en-US" sz="3200" i="1" dirty="0">
                <a:solidFill>
                  <a:srgbClr val="FFFFFF"/>
                </a:solidFill>
              </a:rPr>
              <a:t> v. U.S., </a:t>
            </a:r>
            <a:r>
              <a:rPr lang="en-US" sz="3200" dirty="0">
                <a:solidFill>
                  <a:srgbClr val="FFFFFF"/>
                </a:solidFill>
              </a:rPr>
              <a:t>“the government’s general trust obligation is discharged by the government’s compliance with general regulations and statutes not specifically aimed at protecting tribes.”</a:t>
            </a:r>
          </a:p>
        </p:txBody>
      </p:sp>
    </p:spTree>
    <p:extLst>
      <p:ext uri="{BB962C8B-B14F-4D97-AF65-F5344CB8AC3E}">
        <p14:creationId xmlns:p14="http://schemas.microsoft.com/office/powerpoint/2010/main" val="356358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239618" name="TextBox 1"/>
          <p:cNvSpPr txBox="1">
            <a:spLocks noChangeArrowheads="1"/>
          </p:cNvSpPr>
          <p:nvPr/>
        </p:nvSpPr>
        <p:spPr bwMode="auto">
          <a:xfrm>
            <a:off x="5791200" y="2590800"/>
            <a:ext cx="2819400" cy="3108544"/>
          </a:xfrm>
          <a:prstGeom prst="rect">
            <a:avLst/>
          </a:prstGeom>
          <a:noFill/>
          <a:ln w="9525">
            <a:noFill/>
            <a:miter lim="800000"/>
            <a:headEnd/>
            <a:tailEnd/>
          </a:ln>
        </p:spPr>
        <p:txBody>
          <a:bodyPr>
            <a:prstTxWarp prst="textNoShape">
              <a:avLst/>
            </a:prstTxWarp>
            <a:spAutoFit/>
          </a:bodyPr>
          <a:lstStyle/>
          <a:p>
            <a:r>
              <a:rPr lang="en-US" sz="2800" b="1" dirty="0"/>
              <a:t>The definition of insanity:  </a:t>
            </a:r>
            <a:r>
              <a:rPr lang="en-US" sz="2800" dirty="0"/>
              <a:t>doing the same thing over and over again and expecting different results. </a:t>
            </a:r>
          </a:p>
        </p:txBody>
      </p:sp>
      <p:sp>
        <p:nvSpPr>
          <p:cNvPr id="239619" name="TextBox 3"/>
          <p:cNvSpPr txBox="1">
            <a:spLocks noChangeArrowheads="1"/>
          </p:cNvSpPr>
          <p:nvPr/>
        </p:nvSpPr>
        <p:spPr bwMode="auto">
          <a:xfrm>
            <a:off x="5791200" y="1752600"/>
            <a:ext cx="2819400" cy="533400"/>
          </a:xfrm>
          <a:prstGeom prst="rect">
            <a:avLst/>
          </a:prstGeom>
          <a:noFill/>
          <a:ln w="9525">
            <a:noFill/>
            <a:miter lim="800000"/>
            <a:headEnd/>
            <a:tailEnd/>
          </a:ln>
        </p:spPr>
        <p:txBody>
          <a:bodyPr>
            <a:prstTxWarp prst="textNoShape">
              <a:avLst/>
            </a:prstTxWarp>
            <a:spAutoFit/>
          </a:bodyPr>
          <a:lstStyle/>
          <a:p>
            <a:r>
              <a:rPr lang="en-US" sz="2800" b="1"/>
              <a:t>Albert Einstein</a:t>
            </a:r>
            <a:endParaRPr lang="en-US" sz="2800"/>
          </a:p>
        </p:txBody>
      </p:sp>
      <p:pic>
        <p:nvPicPr>
          <p:cNvPr id="239620" name="Picture 4" descr="images-12.jpeg"/>
          <p:cNvPicPr>
            <a:picLocks noChangeAspect="1"/>
          </p:cNvPicPr>
          <p:nvPr/>
        </p:nvPicPr>
        <p:blipFill>
          <a:blip r:embed="rId2"/>
          <a:srcRect/>
          <a:stretch>
            <a:fillRect/>
          </a:stretch>
        </p:blipFill>
        <p:spPr bwMode="auto">
          <a:xfrm>
            <a:off x="381000" y="914400"/>
            <a:ext cx="5180013" cy="4800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480426" cy="8276561"/>
          </a:xfrm>
          <a:prstGeom prst="rect">
            <a:avLst/>
          </a:prstGeom>
        </p:spPr>
      </p:pic>
      <p:sp>
        <p:nvSpPr>
          <p:cNvPr id="5" name="TextBox 4"/>
          <p:cNvSpPr txBox="1"/>
          <p:nvPr/>
        </p:nvSpPr>
        <p:spPr>
          <a:xfrm>
            <a:off x="559451" y="5079720"/>
            <a:ext cx="3250864" cy="2092881"/>
          </a:xfrm>
          <a:prstGeom prst="rect">
            <a:avLst/>
          </a:prstGeom>
          <a:noFill/>
        </p:spPr>
        <p:txBody>
          <a:bodyPr wrap="square" rtlCol="0">
            <a:spAutoFit/>
          </a:bodyPr>
          <a:lstStyle/>
          <a:p>
            <a:r>
              <a:rPr lang="en-US" sz="2800" dirty="0" smtClean="0">
                <a:solidFill>
                  <a:schemeClr val="bg1"/>
                </a:solidFill>
              </a:rPr>
              <a:t>Jaime Lynn Butler, Navajo</a:t>
            </a:r>
          </a:p>
          <a:p>
            <a:endParaRPr lang="en-US" sz="2800" dirty="0" smtClean="0">
              <a:solidFill>
                <a:schemeClr val="bg1"/>
              </a:solidFill>
            </a:endParaRPr>
          </a:p>
          <a:p>
            <a:r>
              <a:rPr lang="en-US" sz="2800" dirty="0" smtClean="0">
                <a:solidFill>
                  <a:schemeClr val="bg1"/>
                </a:solidFill>
              </a:rPr>
              <a:t>TRUST Arizona</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391942" y="878075"/>
            <a:ext cx="3982127" cy="2554545"/>
          </a:xfrm>
          <a:prstGeom prst="rect">
            <a:avLst/>
          </a:prstGeom>
          <a:noFill/>
        </p:spPr>
        <p:txBody>
          <a:bodyPr wrap="square" rtlCol="0">
            <a:spAutoFit/>
          </a:bodyPr>
          <a:lstStyle/>
          <a:p>
            <a:r>
              <a:rPr lang="en-US" sz="3200" dirty="0" smtClean="0"/>
              <a:t>Nelson </a:t>
            </a:r>
            <a:r>
              <a:rPr lang="en-US" sz="3200" dirty="0" err="1" smtClean="0"/>
              <a:t>Kanuk</a:t>
            </a:r>
            <a:r>
              <a:rPr lang="en-US" sz="3200" dirty="0" smtClean="0"/>
              <a:t> </a:t>
            </a:r>
          </a:p>
          <a:p>
            <a:r>
              <a:rPr lang="en-US" sz="3200" dirty="0" smtClean="0"/>
              <a:t>17 years old</a:t>
            </a:r>
          </a:p>
          <a:p>
            <a:r>
              <a:rPr lang="en-US" sz="3200" dirty="0" smtClean="0"/>
              <a:t>TRUST Alaska</a:t>
            </a:r>
          </a:p>
          <a:p>
            <a:endParaRPr lang="en-US" sz="3200" dirty="0" smtClean="0"/>
          </a:p>
          <a:p>
            <a:r>
              <a:rPr lang="en-US" sz="3200" dirty="0" err="1" smtClean="0"/>
              <a:t>Yup’ik</a:t>
            </a:r>
            <a:r>
              <a:rPr lang="en-US" sz="3200" dirty="0" smtClean="0"/>
              <a:t> Eskimo Tribe</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4" name="TextBox 3"/>
          <p:cNvSpPr txBox="1"/>
          <p:nvPr/>
        </p:nvSpPr>
        <p:spPr>
          <a:xfrm>
            <a:off x="6474877" y="595837"/>
            <a:ext cx="4734656" cy="1815882"/>
          </a:xfrm>
          <a:prstGeom prst="rect">
            <a:avLst/>
          </a:prstGeom>
          <a:noFill/>
        </p:spPr>
        <p:txBody>
          <a:bodyPr wrap="square" rtlCol="0">
            <a:spAutoFit/>
          </a:bodyPr>
          <a:lstStyle/>
          <a:p>
            <a:r>
              <a:rPr lang="en-US" sz="2800" dirty="0" err="1" smtClean="0">
                <a:solidFill>
                  <a:schemeClr val="bg1"/>
                </a:solidFill>
              </a:rPr>
              <a:t>Xiuhtezcatl</a:t>
            </a:r>
            <a:r>
              <a:rPr lang="en-US" sz="2800" dirty="0" smtClean="0">
                <a:solidFill>
                  <a:schemeClr val="bg1"/>
                </a:solidFill>
              </a:rPr>
              <a:t> Martinez</a:t>
            </a:r>
          </a:p>
          <a:p>
            <a:endParaRPr lang="en-US" sz="2800" dirty="0" smtClean="0">
              <a:solidFill>
                <a:schemeClr val="bg1"/>
              </a:solidFill>
            </a:endParaRPr>
          </a:p>
          <a:p>
            <a:r>
              <a:rPr lang="en-US" sz="2800" dirty="0" smtClean="0">
                <a:solidFill>
                  <a:schemeClr val="bg1"/>
                </a:solidFill>
              </a:rPr>
              <a:t>Aztec</a:t>
            </a:r>
          </a:p>
          <a:p>
            <a:r>
              <a:rPr lang="en-US" sz="2800" dirty="0" smtClean="0">
                <a:solidFill>
                  <a:schemeClr val="bg1"/>
                </a:solidFill>
              </a:rPr>
              <a:t>TRUST Colorado</a:t>
            </a:r>
            <a:endParaRPr lang="en-US" sz="28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Federal ATL Case</a:t>
            </a:r>
            <a:endParaRPr lang="en-US" dirty="0"/>
          </a:p>
        </p:txBody>
      </p:sp>
      <p:pic>
        <p:nvPicPr>
          <p:cNvPr id="4" name="Content Placeholder 3" descr="image003.jpg"/>
          <p:cNvPicPr>
            <a:picLocks noGrp="1" noChangeAspect="1"/>
          </p:cNvPicPr>
          <p:nvPr>
            <p:ph idx="1"/>
          </p:nvPr>
        </p:nvPicPr>
        <p:blipFill>
          <a:blip r:embed="rId3"/>
          <a:srcRect l="-10559" r="-1055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3"/>
          <a:srcRect/>
          <a:stretch>
            <a:fillRect/>
          </a:stretch>
        </p:blipFill>
        <p:spPr bwMode="auto">
          <a:xfrm>
            <a:off x="46080" y="207382"/>
            <a:ext cx="5552640" cy="5553223"/>
          </a:xfrm>
          <a:prstGeom prst="rect">
            <a:avLst/>
          </a:prstGeom>
          <a:noFill/>
          <a:ln w="9525">
            <a:noFill/>
            <a:round/>
            <a:headEnd/>
            <a:tailEnd/>
          </a:ln>
          <a:effectLst/>
        </p:spPr>
      </p:pic>
      <p:sp>
        <p:nvSpPr>
          <p:cNvPr id="75778" name="Rectangle 2"/>
          <p:cNvSpPr>
            <a:spLocks noGrp="1" noChangeArrowheads="1"/>
          </p:cNvSpPr>
          <p:nvPr>
            <p:ph type="subTitle"/>
          </p:nvPr>
        </p:nvSpPr>
        <p:spPr>
          <a:xfrm>
            <a:off x="5598720" y="115212"/>
            <a:ext cx="3525120" cy="6682302"/>
          </a:xfrm>
          <a:ln/>
        </p:spPr>
        <p:txBody>
          <a:bodyPr>
            <a:normAutofit lnSpcReduction="10000"/>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800" i="1" dirty="0">
                <a:solidFill>
                  <a:srgbClr val="FFFFFF"/>
                </a:solidFill>
              </a:rPr>
              <a:t>History suggests that if mankind is to survive, the next five hundred years must be rooted in the pre-Columbian ethic of the Native American.</a:t>
            </a:r>
            <a:r>
              <a:rPr lang="en-US" sz="2800" i="1" dirty="0" smtClean="0">
                <a:solidFill>
                  <a:srgbClr val="FFFFFF"/>
                </a:solidFill>
              </a:rPr>
              <a:t>  The </a:t>
            </a:r>
            <a:r>
              <a:rPr lang="en-US" sz="2800" i="1" dirty="0">
                <a:solidFill>
                  <a:srgbClr val="FFFFFF"/>
                </a:solidFill>
              </a:rPr>
              <a:t>continuation of the past, the conqueror’s exploitation of the earth, can mean only one thing.  No one, Indian or non-Indian, will survive.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endParaRPr lang="en-US" sz="2400" i="1" dirty="0">
              <a:solidFill>
                <a:srgbClr val="FFFFFF"/>
              </a:solidFill>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2400" i="1" dirty="0">
                <a:solidFill>
                  <a:srgbClr val="FFFFFF"/>
                </a:solidFill>
              </a:rPr>
              <a:t>— </a:t>
            </a:r>
            <a:r>
              <a:rPr lang="en-US" sz="1800" i="1" dirty="0" err="1">
                <a:solidFill>
                  <a:srgbClr val="FFFFFF"/>
                </a:solidFill>
              </a:rPr>
              <a:t>Rennard</a:t>
            </a:r>
            <a:r>
              <a:rPr lang="en-US" sz="1800" i="1" dirty="0">
                <a:solidFill>
                  <a:srgbClr val="FFFFFF"/>
                </a:solidFill>
              </a:rPr>
              <a:t> Strickland, Professor Emeritus, University of Oregon School of Law</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5" name="Rectangle 1"/>
          <p:cNvSpPr>
            <a:spLocks noGrp="1" noChangeArrowheads="1"/>
          </p:cNvSpPr>
          <p:nvPr>
            <p:ph type="subTitle"/>
          </p:nvPr>
        </p:nvSpPr>
        <p:spPr>
          <a:xfrm>
            <a:off x="77760" y="2281200"/>
            <a:ext cx="8216640" cy="4516314"/>
          </a:xfrm>
          <a:ln/>
        </p:spPr>
        <p:txBody>
          <a:bodyPr/>
          <a:lstStyle/>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900" b="1" dirty="0">
                <a:solidFill>
                  <a:srgbClr val="FFFFFF"/>
                </a:solidFill>
                <a:latin typeface="Times New Roman" pitchFamily="1" charset="0"/>
                <a:ea typeface="Lucida Sans Unicode" pitchFamily="1" charset="0"/>
                <a:cs typeface="Lucida Sans Unicode" pitchFamily="1" charset="0"/>
              </a:rPr>
              <a:t>The ownership of Indian trust lands analogous to "one existing under a common law trust, with the United States as trustee, the Indian tribes or individuals as beneficiaries, and the property and natural resources managed by the United States as the trust corpus." </a:t>
            </a:r>
            <a:r>
              <a:rPr lang="en-US" sz="2900" b="1" dirty="0" smtClean="0">
                <a:solidFill>
                  <a:srgbClr val="FFFFFF"/>
                </a:solidFill>
                <a:latin typeface="Times New Roman" pitchFamily="1" charset="0"/>
                <a:ea typeface="Lucida Sans Unicode" pitchFamily="1" charset="0"/>
                <a:cs typeface="Lucida Sans Unicode" pitchFamily="1" charset="0"/>
              </a:rPr>
              <a:t> </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900" b="1" i="1" dirty="0" smtClean="0">
              <a:solidFill>
                <a:srgbClr val="FFFFFF"/>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900" b="1" i="1" dirty="0" smtClean="0">
              <a:solidFill>
                <a:srgbClr val="FFFFFF"/>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400" b="1" i="1" dirty="0" smtClean="0">
                <a:solidFill>
                  <a:srgbClr val="FFFFFF"/>
                </a:solidFill>
                <a:latin typeface="Times New Roman" pitchFamily="1" charset="0"/>
                <a:ea typeface="Lucida Sans Unicode" pitchFamily="1" charset="0"/>
                <a:cs typeface="Lucida Sans Unicode" pitchFamily="1" charset="0"/>
              </a:rPr>
              <a:t>Dept</a:t>
            </a:r>
            <a:r>
              <a:rPr lang="en-US" sz="2400" b="1" i="1" dirty="0">
                <a:solidFill>
                  <a:srgbClr val="FFFFFF"/>
                </a:solidFill>
                <a:latin typeface="Times New Roman" pitchFamily="1" charset="0"/>
                <a:ea typeface="Lucida Sans Unicode" pitchFamily="1" charset="0"/>
                <a:cs typeface="Lucida Sans Unicode" pitchFamily="1" charset="0"/>
              </a:rPr>
              <a:t>. of Interior </a:t>
            </a:r>
            <a:r>
              <a:rPr lang="en-US" sz="2400" b="1" i="1" dirty="0" err="1">
                <a:solidFill>
                  <a:srgbClr val="FFFFFF"/>
                </a:solidFill>
                <a:latin typeface="Times New Roman" pitchFamily="1" charset="0"/>
                <a:ea typeface="Lucida Sans Unicode" pitchFamily="1" charset="0"/>
                <a:cs typeface="Lucida Sans Unicode" pitchFamily="1" charset="0"/>
              </a:rPr>
              <a:t>v</a:t>
            </a:r>
            <a:r>
              <a:rPr lang="en-US" sz="2400" b="1" i="1" dirty="0">
                <a:solidFill>
                  <a:srgbClr val="FFFFFF"/>
                </a:solidFill>
                <a:latin typeface="Times New Roman" pitchFamily="1" charset="0"/>
                <a:ea typeface="Lucida Sans Unicode" pitchFamily="1" charset="0"/>
                <a:cs typeface="Lucida Sans Unicode" pitchFamily="1" charset="0"/>
              </a:rPr>
              <a:t>. Klamath Water Users Protective </a:t>
            </a:r>
            <a:r>
              <a:rPr lang="en-US" sz="2400" b="1" i="1" dirty="0" err="1">
                <a:solidFill>
                  <a:srgbClr val="FFFFFF"/>
                </a:solidFill>
                <a:latin typeface="Times New Roman" pitchFamily="1" charset="0"/>
                <a:ea typeface="Lucida Sans Unicode" pitchFamily="1" charset="0"/>
                <a:cs typeface="Lucida Sans Unicode" pitchFamily="1" charset="0"/>
              </a:rPr>
              <a:t>Ass’n</a:t>
            </a:r>
            <a:r>
              <a:rPr lang="en-US" sz="2400" b="1" dirty="0">
                <a:solidFill>
                  <a:srgbClr val="FFFFFF"/>
                </a:solidFill>
                <a:latin typeface="Times New Roman" pitchFamily="1" charset="0"/>
                <a:ea typeface="Lucida Sans Unicode" pitchFamily="1" charset="0"/>
                <a:cs typeface="Lucida Sans Unicode" pitchFamily="1" charset="0"/>
              </a:rPr>
              <a:t>, 532 U.S. 1 (2001).</a:t>
            </a:r>
          </a:p>
        </p:txBody>
      </p:sp>
      <p:sp>
        <p:nvSpPr>
          <p:cNvPr id="3" name="TextBox 2"/>
          <p:cNvSpPr txBox="1"/>
          <p:nvPr/>
        </p:nvSpPr>
        <p:spPr>
          <a:xfrm>
            <a:off x="1438253" y="627279"/>
            <a:ext cx="6181428" cy="584776"/>
          </a:xfrm>
          <a:prstGeom prst="rect">
            <a:avLst/>
          </a:prstGeom>
          <a:noFill/>
        </p:spPr>
        <p:txBody>
          <a:bodyPr wrap="square" rtlCol="0">
            <a:spAutoFit/>
          </a:bodyPr>
          <a:lstStyle/>
          <a:p>
            <a:r>
              <a:rPr lang="en-US" sz="3200" dirty="0" smtClean="0"/>
              <a:t>Expression in the Courts</a:t>
            </a:r>
            <a:endParaRPr lang="en-US" sz="32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2811989"/>
            <a:ext cx="9143999" cy="3416320"/>
          </a:xfrm>
          <a:prstGeom prst="rect">
            <a:avLst/>
          </a:prstGeom>
          <a:noFill/>
        </p:spPr>
        <p:txBody>
          <a:bodyPr wrap="square" rtlCol="0">
            <a:spAutoFit/>
          </a:bodyPr>
          <a:lstStyle/>
          <a:p>
            <a:r>
              <a:rPr lang="en-US" sz="3600" dirty="0" smtClean="0">
                <a:solidFill>
                  <a:schemeClr val="bg1"/>
                </a:solidFill>
              </a:rPr>
              <a:t>[</a:t>
            </a:r>
            <a:r>
              <a:rPr lang="en-US" sz="3600" dirty="0" err="1" smtClean="0">
                <a:solidFill>
                  <a:schemeClr val="bg1"/>
                </a:solidFill>
              </a:rPr>
              <a:t>T]he</a:t>
            </a:r>
            <a:r>
              <a:rPr lang="en-US" sz="3600" dirty="0" smtClean="0">
                <a:solidFill>
                  <a:schemeClr val="bg1"/>
                </a:solidFill>
              </a:rPr>
              <a:t> trust responsibility is best understood as a duty arising from the transfer of native lands to the federal government. . . . [It] represents that measure of legal responsibility on the part of the majority society to protect what the native population retained (Wood 1995).</a:t>
            </a:r>
            <a:endParaRPr lang="en-US" sz="3600" dirty="0">
              <a:solidFill>
                <a:schemeClr val="bg1"/>
              </a:solidFill>
            </a:endParaRPr>
          </a:p>
        </p:txBody>
      </p:sp>
    </p:spTree>
    <p:extLst>
      <p:ext uri="{BB962C8B-B14F-4D97-AF65-F5344CB8AC3E}">
        <p14:creationId xmlns:p14="http://schemas.microsoft.com/office/powerpoint/2010/main" val="27150648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37846" y="1443840"/>
            <a:ext cx="7541846" cy="4524316"/>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THE NORTHWEST ORDINANCE, FOR EXAMPLE, REFLECTED THIS:</a:t>
            </a:r>
          </a:p>
          <a:p>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lvl="0"/>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The utmost good faith shall always be observed towards the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Indians. . . and</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 in their property, rights, and liberty, they shall never be invaded or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disturbed . . </a:t>
            </a:r>
            <a:r>
              <a:rPr lang="en-US"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20321375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77749" y="15753"/>
            <a:ext cx="7264776" cy="2031325"/>
          </a:xfrm>
          <a:prstGeom prst="rect">
            <a:avLst/>
          </a:prstGeom>
          <a:noFill/>
        </p:spPr>
        <p:txBody>
          <a:bodyPr wrap="square" rtlCol="0">
            <a:spAutoFit/>
          </a:bodyPr>
          <a:lstStyle/>
          <a:p>
            <a:r>
              <a:rPr lang="en-US" sz="2400" dirty="0" smtClean="0">
                <a:solidFill>
                  <a:srgbClr val="FFFFFF"/>
                </a:solidFill>
              </a:rPr>
              <a:t>TREATY RIGHTS – SOVERIGN DEEDS OF LAND AND RESERVATIONS OF PROPERTY RIGHTS</a:t>
            </a:r>
          </a:p>
          <a:p>
            <a:endParaRPr lang="en-US" dirty="0"/>
          </a:p>
          <a:p>
            <a:r>
              <a:rPr lang="en-US" sz="2000" dirty="0" smtClean="0">
                <a:solidFill>
                  <a:srgbClr val="FFFFFF"/>
                </a:solidFill>
              </a:rPr>
              <a:t>“the treaty was not a grant of rights to the Indians but a grant of right from them, -a reservation of those not granted.”  U.S. v </a:t>
            </a:r>
            <a:r>
              <a:rPr lang="en-US" sz="2000" dirty="0" err="1" smtClean="0">
                <a:solidFill>
                  <a:srgbClr val="FFFFFF"/>
                </a:solidFill>
              </a:rPr>
              <a:t>Winans</a:t>
            </a:r>
            <a:r>
              <a:rPr lang="en-US" sz="2000" dirty="0">
                <a:solidFill>
                  <a:srgbClr val="FFFFFF"/>
                </a:solidFill>
              </a:rPr>
              <a:t> </a:t>
            </a:r>
            <a:r>
              <a:rPr lang="en-US" sz="2000" dirty="0" smtClean="0">
                <a:solidFill>
                  <a:srgbClr val="FFFFFF"/>
                </a:solidFill>
              </a:rPr>
              <a:t>198 U.S. 371, 381 (1905)</a:t>
            </a:r>
            <a:endParaRPr lang="en-US" sz="2000" dirty="0">
              <a:solidFill>
                <a:srgbClr val="FFFFFF"/>
              </a:solidFill>
            </a:endParaRPr>
          </a:p>
        </p:txBody>
      </p:sp>
    </p:spTree>
    <p:extLst>
      <p:ext uri="{BB962C8B-B14F-4D97-AF65-F5344CB8AC3E}">
        <p14:creationId xmlns:p14="http://schemas.microsoft.com/office/powerpoint/2010/main" val="13405991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7388" y="38100"/>
            <a:ext cx="7770812" cy="1143000"/>
          </a:xfrm>
        </p:spPr>
        <p:txBody>
          <a:bodyPr/>
          <a:lstStyle/>
          <a:p>
            <a:pPr eaLnBrk="1" hangingPunct="1"/>
            <a:r>
              <a:rPr lang="en-US" dirty="0">
                <a:solidFill>
                  <a:schemeClr val="bg1"/>
                </a:solidFill>
                <a:latin typeface="Arial" charset="0"/>
                <a:ea typeface="ＭＳ Ｐゴシック" charset="0"/>
                <a:cs typeface="ＭＳ Ｐゴシック" charset="0"/>
              </a:rPr>
              <a:t>Stevens Treaty Language</a:t>
            </a:r>
          </a:p>
        </p:txBody>
      </p:sp>
      <p:pic>
        <p:nvPicPr>
          <p:cNvPr id="10243" name="Picture 3" descr="Celilo Falls Fishing Platform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954314"/>
            <a:ext cx="7620000" cy="5657850"/>
          </a:xfrm>
        </p:spPr>
      </p:pic>
      <p:sp>
        <p:nvSpPr>
          <p:cNvPr id="18436" name="Text Box 4"/>
          <p:cNvSpPr txBox="1">
            <a:spLocks noChangeArrowheads="1"/>
          </p:cNvSpPr>
          <p:nvPr/>
        </p:nvSpPr>
        <p:spPr bwMode="auto">
          <a:xfrm>
            <a:off x="1605195" y="2540897"/>
            <a:ext cx="5619458" cy="1734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defTabSz="828675">
              <a:defRPr sz="2400">
                <a:solidFill>
                  <a:schemeClr val="tx1"/>
                </a:solidFill>
                <a:latin typeface="Arial" charset="0"/>
                <a:ea typeface="ＭＳ Ｐゴシック" charset="0"/>
                <a:cs typeface="ＭＳ Ｐゴシック" charset="0"/>
              </a:defRPr>
            </a:lvl1pPr>
            <a:lvl2pPr marL="37931725" indent="-37474525" defTabSz="828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a:lnSpc>
                <a:spcPct val="93000"/>
              </a:lnSpc>
              <a:spcBef>
                <a:spcPct val="50000"/>
              </a:spcBef>
              <a:buClr>
                <a:srgbClr val="000000"/>
              </a:buClr>
              <a:buSzPct val="45000"/>
              <a:buFont typeface="Wingdings" charset="0"/>
              <a:buNone/>
            </a:pPr>
            <a:r>
              <a:rPr lang="ja-JP" altLang="en-US" sz="3100" dirty="0">
                <a:solidFill>
                  <a:srgbClr val="CC2323"/>
                </a:solidFill>
              </a:rPr>
              <a:t>“</a:t>
            </a:r>
            <a:r>
              <a:rPr lang="en-US" sz="2800" dirty="0">
                <a:solidFill>
                  <a:srgbClr val="CC2323"/>
                </a:solidFill>
              </a:rPr>
              <a:t>The right of taking fish at all usual and accustomed fishing stations . . . is secured to said Indians</a:t>
            </a:r>
            <a:r>
              <a:rPr lang="ja-JP" altLang="en-US" sz="2800" dirty="0" smtClean="0">
                <a:solidFill>
                  <a:srgbClr val="CC2323"/>
                </a:solidFill>
              </a:rPr>
              <a:t>”</a:t>
            </a:r>
            <a:endParaRPr lang="en-US" sz="2800" dirty="0">
              <a:solidFill>
                <a:schemeClr val="accent2"/>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1000" fill="hold"/>
                                        <p:tgtEl>
                                          <p:spTgt spid="10243"/>
                                        </p:tgtEl>
                                        <p:attrNameLst>
                                          <p:attrName>ppt_x</p:attrName>
                                        </p:attrNameLst>
                                      </p:cBhvr>
                                      <p:tavLst>
                                        <p:tav tm="0">
                                          <p:val>
                                            <p:strVal val="0-#ppt_w/2"/>
                                          </p:val>
                                        </p:tav>
                                        <p:tav tm="100000">
                                          <p:val>
                                            <p:strVal val="#ppt_x"/>
                                          </p:val>
                                        </p:tav>
                                      </p:tavLst>
                                    </p:anim>
                                    <p:anim calcmode="lin" valueType="num">
                                      <p:cBhvr additive="base">
                                        <p:cTn id="8" dur="1000" fill="hold"/>
                                        <p:tgtEl>
                                          <p:spTgt spid="102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251260" y="373479"/>
            <a:ext cx="6723186" cy="3816429"/>
          </a:xfrm>
          <a:prstGeom prst="rect">
            <a:avLst/>
          </a:prstGeom>
          <a:noFill/>
        </p:spPr>
        <p:txBody>
          <a:bodyPr wrap="square" rtlCol="0">
            <a:spAutoFit/>
          </a:bodyPr>
          <a:lstStyle/>
          <a:p>
            <a:r>
              <a:rPr lang="en-US" sz="3200" b="1" dirty="0">
                <a:solidFill>
                  <a:srgbClr val="FFFFFF"/>
                </a:solidFill>
                <a:latin typeface="Times New Roman" charset="0"/>
                <a:ea typeface="ＭＳ Ｐゴシック" charset="0"/>
                <a:cs typeface="Lucida Sans Unicode" charset="0"/>
              </a:rPr>
              <a:t>"My ancestor who signed the treaty accepted the word of the United States that this treaty would protect not only the Indian way of life for those then living, but also for all generations yet unborn."  </a:t>
            </a:r>
          </a:p>
          <a:p>
            <a:r>
              <a:rPr lang="en-US" sz="3200" b="1" dirty="0">
                <a:solidFill>
                  <a:srgbClr val="FFFFFF"/>
                </a:solidFill>
                <a:latin typeface="Times New Roman" charset="0"/>
                <a:ea typeface="ＭＳ Ｐゴシック" charset="0"/>
                <a:cs typeface="Lucida Sans Unicode" charset="0"/>
              </a:rPr>
              <a:t>	- Jerry </a:t>
            </a:r>
            <a:r>
              <a:rPr lang="en-US" sz="3200" b="1" dirty="0" err="1">
                <a:solidFill>
                  <a:srgbClr val="FFFFFF"/>
                </a:solidFill>
                <a:latin typeface="Times New Roman" charset="0"/>
                <a:ea typeface="ＭＳ Ｐゴシック" charset="0"/>
                <a:cs typeface="Lucida Sans Unicode" charset="0"/>
              </a:rPr>
              <a:t>Meninick</a:t>
            </a:r>
            <a:r>
              <a:rPr lang="en-US" sz="3200" b="1" dirty="0">
                <a:solidFill>
                  <a:srgbClr val="FFFFFF"/>
                </a:solidFill>
                <a:latin typeface="Times New Roman" charset="0"/>
                <a:ea typeface="ＭＳ Ｐゴシック" charset="0"/>
                <a:cs typeface="Lucida Sans Unicode" charset="0"/>
              </a:rPr>
              <a:t>, Yakama Nation</a:t>
            </a:r>
          </a:p>
          <a:p>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6481" y="241946"/>
            <a:ext cx="8228160" cy="1849534"/>
          </a:xfrm>
          <a:prstGeom prst="rect">
            <a:avLst/>
          </a:prstGeom>
          <a:noFill/>
          <a:ln w="9525">
            <a:noFill/>
            <a:round/>
            <a:headEnd/>
            <a:tailEnd/>
          </a:ln>
          <a:effectLst/>
        </p:spPr>
        <p:txBody>
          <a:bodyPr lIns="0" tIns="0" rIns="0" bIns="0" anchor="ctr">
            <a:prstTxWarp prst="textNoShape">
              <a:avLst/>
            </a:prstTxWarp>
          </a:bodyPr>
          <a:lstStyle/>
          <a:p>
            <a:pPr algn="ctr">
              <a:lnSpc>
                <a:spcPct val="95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400" b="1" dirty="0">
                <a:solidFill>
                  <a:srgbClr val="000000"/>
                </a:solidFill>
                <a:latin typeface="Times New Roman" pitchFamily="1" charset="0"/>
                <a:ea typeface="Lucida Sans Unicode" pitchFamily="1" charset="0"/>
                <a:cs typeface="Lucida Sans Unicode" pitchFamily="1" charset="0"/>
              </a:rPr>
              <a:t>P</a:t>
            </a:r>
            <a:r>
              <a:rPr lang="en-US" sz="4400" b="1" dirty="0" smtClean="0">
                <a:solidFill>
                  <a:srgbClr val="000000"/>
                </a:solidFill>
                <a:latin typeface="Times New Roman" pitchFamily="1" charset="0"/>
                <a:ea typeface="Lucida Sans Unicode" pitchFamily="1" charset="0"/>
                <a:cs typeface="Lucida Sans Unicode" pitchFamily="1" charset="0"/>
              </a:rPr>
              <a:t>roperty rights essential to protecting “</a:t>
            </a:r>
            <a:r>
              <a:rPr lang="en-US" sz="4400" b="1" dirty="0">
                <a:solidFill>
                  <a:srgbClr val="000000"/>
                </a:solidFill>
                <a:latin typeface="Times New Roman" pitchFamily="1" charset="0"/>
                <a:ea typeface="Lucida Sans Unicode" pitchFamily="1" charset="0"/>
                <a:cs typeface="Lucida Sans Unicode" pitchFamily="1" charset="0"/>
              </a:rPr>
              <a:t>Islands of </a:t>
            </a:r>
            <a:r>
              <a:rPr lang="en-US" sz="4400" b="1" dirty="0" err="1">
                <a:solidFill>
                  <a:srgbClr val="000000"/>
                </a:solidFill>
                <a:latin typeface="Times New Roman" pitchFamily="1" charset="0"/>
                <a:ea typeface="Lucida Sans Unicode" pitchFamily="1" charset="0"/>
                <a:cs typeface="Lucida Sans Unicode" pitchFamily="1" charset="0"/>
              </a:rPr>
              <a:t>Indianness</a:t>
            </a:r>
            <a:r>
              <a:rPr lang="en-US" sz="4400" b="1" dirty="0">
                <a:solidFill>
                  <a:srgbClr val="000000"/>
                </a:solidFill>
                <a:latin typeface="Times New Roman" pitchFamily="1" charset="0"/>
                <a:ea typeface="Lucida Sans Unicode" pitchFamily="1" charset="0"/>
                <a:cs typeface="Lucida Sans Unicode" pitchFamily="1" charset="0"/>
              </a:rPr>
              <a:t>”</a:t>
            </a:r>
            <a:br>
              <a:rPr lang="en-US" sz="4400" b="1" dirty="0">
                <a:solidFill>
                  <a:srgbClr val="000000"/>
                </a:solidFill>
                <a:latin typeface="Times New Roman" pitchFamily="1" charset="0"/>
                <a:ea typeface="Lucida Sans Unicode" pitchFamily="1" charset="0"/>
                <a:cs typeface="Lucida Sans Unicode" pitchFamily="1" charset="0"/>
              </a:rPr>
            </a:br>
            <a:r>
              <a:rPr lang="en-US" sz="4000" dirty="0">
                <a:solidFill>
                  <a:srgbClr val="000000"/>
                </a:solidFill>
                <a:latin typeface="Times New Roman" pitchFamily="1" charset="0"/>
                <a:ea typeface="Lucida Sans Unicode" pitchFamily="1" charset="0"/>
                <a:cs typeface="Lucida Sans Unicode" pitchFamily="1" charset="0"/>
              </a:rPr>
              <a:t>-- Charles Wilkinson</a:t>
            </a:r>
          </a:p>
        </p:txBody>
      </p:sp>
      <p:pic>
        <p:nvPicPr>
          <p:cNvPr id="6146" name="Picture 2"/>
          <p:cNvPicPr>
            <a:picLocks noChangeAspect="1" noChangeArrowheads="1"/>
          </p:cNvPicPr>
          <p:nvPr/>
        </p:nvPicPr>
        <p:blipFill>
          <a:blip r:embed="rId3"/>
          <a:srcRect/>
          <a:stretch>
            <a:fillRect/>
          </a:stretch>
        </p:blipFill>
        <p:spPr bwMode="auto">
          <a:xfrm>
            <a:off x="1451520" y="2502306"/>
            <a:ext cx="6220800" cy="4355694"/>
          </a:xfrm>
          <a:prstGeom prst="rect">
            <a:avLst/>
          </a:prstGeom>
          <a:noFill/>
          <a:ln w="9525">
            <a:noFill/>
            <a:round/>
            <a:headEnd/>
            <a:tailEnd/>
          </a:ln>
          <a:effec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subTitle"/>
          </p:nvPr>
        </p:nvSpPr>
        <p:spPr>
          <a:xfrm>
            <a:off x="457200" y="207963"/>
            <a:ext cx="3689350" cy="6013450"/>
          </a:xfrm>
        </p:spPr>
        <p:txBody>
          <a:bodyPr lIns="0" tIns="0" rIns="0" bIns="0"/>
          <a:lstStyle/>
          <a:p>
            <a:pPr marL="209550" lvl="1" algn="l" defTabSz="457200" eaLnBrk="1" hangingPunct="1">
              <a:spcBef>
                <a:spcPct val="20000"/>
              </a:spcBef>
              <a:tabLst>
                <a:tab pos="404813" algn="l"/>
                <a:tab pos="862013" algn="l"/>
                <a:tab pos="1319213" algn="l"/>
                <a:tab pos="1776413" algn="l"/>
                <a:tab pos="2233613" algn="l"/>
                <a:tab pos="2690813" algn="l"/>
                <a:tab pos="3148013" algn="l"/>
                <a:tab pos="3605213" algn="l"/>
                <a:tab pos="4062413" algn="l"/>
                <a:tab pos="4519613" algn="l"/>
                <a:tab pos="4976813" algn="l"/>
                <a:tab pos="5434013" algn="l"/>
                <a:tab pos="5891213" algn="l"/>
                <a:tab pos="6348413" algn="l"/>
                <a:tab pos="6805613" algn="l"/>
                <a:tab pos="7262813" algn="l"/>
                <a:tab pos="7720013" algn="l"/>
                <a:tab pos="8177213" algn="l"/>
                <a:tab pos="8634413" algn="l"/>
                <a:tab pos="9091613" algn="l"/>
                <a:tab pos="9548813" algn="l"/>
              </a:tabLst>
            </a:pPr>
            <a:r>
              <a:rPr lang="en-US" sz="2800" b="1" dirty="0">
                <a:solidFill>
                  <a:schemeClr val="tx1"/>
                </a:solidFill>
                <a:latin typeface="Times New Roman" charset="0"/>
                <a:ea typeface="ＭＳ Ｐゴシック" charset="0"/>
                <a:cs typeface="Lucida Sans Unicode" charset="0"/>
              </a:rPr>
              <a:t>"The mere passage of time has not eroded, and cannot erode the rights guaranteed by solemn treaties that both sides pledged on their honor to uphold."  </a:t>
            </a:r>
          </a:p>
          <a:p>
            <a:pPr marL="209550" lvl="1" algn="l" defTabSz="457200" eaLnBrk="1" hangingPunct="1">
              <a:spcBef>
                <a:spcPct val="20000"/>
              </a:spcBef>
              <a:tabLst>
                <a:tab pos="404813" algn="l"/>
                <a:tab pos="862013" algn="l"/>
                <a:tab pos="1319213" algn="l"/>
                <a:tab pos="1776413" algn="l"/>
                <a:tab pos="2233613" algn="l"/>
                <a:tab pos="2690813" algn="l"/>
                <a:tab pos="3148013" algn="l"/>
                <a:tab pos="3605213" algn="l"/>
                <a:tab pos="4062413" algn="l"/>
                <a:tab pos="4519613" algn="l"/>
                <a:tab pos="4976813" algn="l"/>
                <a:tab pos="5434013" algn="l"/>
                <a:tab pos="5891213" algn="l"/>
                <a:tab pos="6348413" algn="l"/>
                <a:tab pos="6805613" algn="l"/>
                <a:tab pos="7262813" algn="l"/>
                <a:tab pos="7720013" algn="l"/>
                <a:tab pos="8177213" algn="l"/>
                <a:tab pos="8634413" algn="l"/>
                <a:tab pos="9091613" algn="l"/>
                <a:tab pos="9548813" algn="l"/>
              </a:tabLst>
            </a:pPr>
            <a:r>
              <a:rPr lang="en-US" sz="2800" b="1" dirty="0">
                <a:solidFill>
                  <a:schemeClr val="tx1"/>
                </a:solidFill>
                <a:latin typeface="Times New Roman" charset="0"/>
                <a:ea typeface="ＭＳ Ｐゴシック" charset="0"/>
                <a:cs typeface="Lucida Sans Unicode" charset="0"/>
              </a:rPr>
              <a:t>Chippewa v. Michigan, 471 </a:t>
            </a:r>
            <a:r>
              <a:rPr lang="en-US" sz="2800" b="1" dirty="0" err="1">
                <a:solidFill>
                  <a:schemeClr val="tx1"/>
                </a:solidFill>
                <a:latin typeface="Times New Roman" charset="0"/>
                <a:ea typeface="ＭＳ Ｐゴシック" charset="0"/>
                <a:cs typeface="Lucida Sans Unicode" charset="0"/>
              </a:rPr>
              <a:t>F.Supp</a:t>
            </a:r>
            <a:r>
              <a:rPr lang="en-US" sz="2800" b="1" dirty="0">
                <a:solidFill>
                  <a:schemeClr val="tx1"/>
                </a:solidFill>
                <a:latin typeface="Times New Roman" charset="0"/>
                <a:ea typeface="ＭＳ Ｐゴシック" charset="0"/>
                <a:cs typeface="Lucida Sans Unicode" charset="0"/>
              </a:rPr>
              <a:t>. 192, 280 (D.C. Mich., 1979).</a:t>
            </a:r>
          </a:p>
        </p:txBody>
      </p:sp>
      <p:pic>
        <p:nvPicPr>
          <p:cNvPr id="849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6549" y="0"/>
            <a:ext cx="4424363"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306510" y="1409828"/>
            <a:ext cx="3248596" cy="4829771"/>
          </a:xfrm>
          <a:prstGeom prst="rect">
            <a:avLst/>
          </a:prstGeom>
        </p:spPr>
      </p:pic>
    </p:spTree>
    <p:extLst>
      <p:ext uri="{BB962C8B-B14F-4D97-AF65-F5344CB8AC3E}">
        <p14:creationId xmlns:p14="http://schemas.microsoft.com/office/powerpoint/2010/main" val="35015140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subTitle"/>
          </p:nvPr>
        </p:nvSpPr>
        <p:spPr>
          <a:xfrm>
            <a:off x="622081" y="0"/>
            <a:ext cx="8218080" cy="7068368"/>
          </a:xfrm>
          <a:ln/>
        </p:spPr>
        <p:txBody>
          <a:bodyPr>
            <a:normAutofit/>
          </a:bodyPr>
          <a:lstStyle/>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Declared sovereign property rights</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a:solidFill>
                <a:srgbClr val="FFFA08"/>
              </a:solidFill>
              <a:latin typeface="Times New Roman" pitchFamily="1" charset="0"/>
              <a:ea typeface="Lucida Sans Unicode" pitchFamily="1" charset="0"/>
              <a:cs typeface="Lucida Sans Unicode" pitchFamily="1" charset="0"/>
            </a:endParaRPr>
          </a:p>
        </p:txBody>
      </p:sp>
      <p:sp>
        <p:nvSpPr>
          <p:cNvPr id="3" name="TextBox 2"/>
          <p:cNvSpPr txBox="1"/>
          <p:nvPr/>
        </p:nvSpPr>
        <p:spPr>
          <a:xfrm>
            <a:off x="2386888" y="272128"/>
            <a:ext cx="4513667" cy="707886"/>
          </a:xfrm>
          <a:prstGeom prst="rect">
            <a:avLst/>
          </a:prstGeom>
          <a:noFill/>
        </p:spPr>
        <p:txBody>
          <a:bodyPr wrap="square" rtlCol="0">
            <a:spAutoFit/>
          </a:bodyPr>
          <a:lstStyle/>
          <a:p>
            <a:r>
              <a:rPr lang="en-US" sz="4000" dirty="0" smtClean="0">
                <a:solidFill>
                  <a:srgbClr val="FFFF00"/>
                </a:solidFill>
              </a:rPr>
              <a:t>The Treaty Rights</a:t>
            </a:r>
            <a:endParaRPr lang="en-US" sz="4000" dirty="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subTitle"/>
          </p:nvPr>
        </p:nvSpPr>
        <p:spPr>
          <a:xfrm>
            <a:off x="622081" y="0"/>
            <a:ext cx="8218080" cy="7068368"/>
          </a:xfrm>
          <a:ln/>
        </p:spPr>
        <p:txBody>
          <a:bodyPr>
            <a:normAutofit/>
          </a:bodyPr>
          <a:lstStyle/>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b="1" dirty="0" smtClean="0">
              <a:solidFill>
                <a:srgbClr val="FFFF00"/>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b="1" dirty="0" smtClean="0">
              <a:solidFill>
                <a:srgbClr val="FFFF00"/>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Declared sovereign property rights</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a:solidFill>
                <a:srgbClr val="FFFA08"/>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Easements on ceded land (Stevens treaties)</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smtClean="0">
              <a:solidFill>
                <a:srgbClr val="FFFA08"/>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a:solidFill>
                <a:srgbClr val="FFFA08"/>
              </a:solidFill>
              <a:latin typeface="Times New Roman" pitchFamily="1" charset="0"/>
              <a:ea typeface="Lucida Sans Unicode" pitchFamily="1" charset="0"/>
              <a:cs typeface="Lucida Sans Unicode" pitchFamily="1" charset="0"/>
            </a:endParaRPr>
          </a:p>
        </p:txBody>
      </p:sp>
      <p:sp>
        <p:nvSpPr>
          <p:cNvPr id="3" name="TextBox 2"/>
          <p:cNvSpPr txBox="1"/>
          <p:nvPr/>
        </p:nvSpPr>
        <p:spPr>
          <a:xfrm>
            <a:off x="2386888" y="272128"/>
            <a:ext cx="4513667" cy="707886"/>
          </a:xfrm>
          <a:prstGeom prst="rect">
            <a:avLst/>
          </a:prstGeom>
          <a:noFill/>
        </p:spPr>
        <p:txBody>
          <a:bodyPr wrap="square" rtlCol="0">
            <a:spAutoFit/>
          </a:bodyPr>
          <a:lstStyle/>
          <a:p>
            <a:r>
              <a:rPr lang="en-US" sz="4000" dirty="0" smtClean="0">
                <a:solidFill>
                  <a:srgbClr val="FFFF00"/>
                </a:solidFill>
              </a:rPr>
              <a:t>The Treaty Rights</a:t>
            </a:r>
            <a:endParaRPr lang="en-US" sz="4000" dirty="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subTitle"/>
          </p:nvPr>
        </p:nvSpPr>
        <p:spPr>
          <a:xfrm>
            <a:off x="622081" y="0"/>
            <a:ext cx="8218080" cy="7068368"/>
          </a:xfrm>
          <a:ln/>
        </p:spPr>
        <p:txBody>
          <a:bodyPr>
            <a:normAutofit/>
          </a:bodyPr>
          <a:lstStyle/>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b="1" dirty="0" smtClean="0">
              <a:solidFill>
                <a:srgbClr val="FFFF00"/>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b="1" dirty="0" smtClean="0">
              <a:solidFill>
                <a:srgbClr val="FFFF00"/>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Declared sovereign property rights</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a:solidFill>
                <a:srgbClr val="FFFA08"/>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Easements on ceded land (Stevens treaties)</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smtClean="0">
              <a:solidFill>
                <a:srgbClr val="FFFA08"/>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Implied water rights</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smtClean="0">
              <a:solidFill>
                <a:srgbClr val="FFFA08"/>
              </a:solidFill>
              <a:latin typeface="Times New Roman" pitchFamily="1" charset="0"/>
              <a:ea typeface="Lucida Sans Unicode" pitchFamily="1" charset="0"/>
              <a:cs typeface="Lucida Sans Unicode" pitchFamily="1" charset="0"/>
            </a:endParaRPr>
          </a:p>
        </p:txBody>
      </p:sp>
      <p:sp>
        <p:nvSpPr>
          <p:cNvPr id="3" name="TextBox 2"/>
          <p:cNvSpPr txBox="1"/>
          <p:nvPr/>
        </p:nvSpPr>
        <p:spPr>
          <a:xfrm>
            <a:off x="2386888" y="272128"/>
            <a:ext cx="4513667" cy="707886"/>
          </a:xfrm>
          <a:prstGeom prst="rect">
            <a:avLst/>
          </a:prstGeom>
          <a:noFill/>
        </p:spPr>
        <p:txBody>
          <a:bodyPr wrap="square" rtlCol="0">
            <a:spAutoFit/>
          </a:bodyPr>
          <a:lstStyle/>
          <a:p>
            <a:r>
              <a:rPr lang="en-US" sz="4000" dirty="0" smtClean="0">
                <a:solidFill>
                  <a:srgbClr val="FFFF00"/>
                </a:solidFill>
              </a:rPr>
              <a:t>The Treaty Rights</a:t>
            </a:r>
            <a:endParaRPr lang="en-US" sz="4000" dirty="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subTitle"/>
          </p:nvPr>
        </p:nvSpPr>
        <p:spPr>
          <a:xfrm>
            <a:off x="622081" y="0"/>
            <a:ext cx="8218080" cy="7068368"/>
          </a:xfrm>
          <a:ln/>
        </p:spPr>
        <p:txBody>
          <a:bodyPr>
            <a:normAutofit/>
          </a:bodyPr>
          <a:lstStyle/>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b="1" dirty="0" smtClean="0">
              <a:solidFill>
                <a:srgbClr val="FFFF00"/>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b="1" dirty="0" smtClean="0">
              <a:solidFill>
                <a:srgbClr val="FFFF00"/>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Declared sovereign property rights</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a:solidFill>
                <a:srgbClr val="FFFA08"/>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Easements on ceded land (Stevens treaties)</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smtClean="0">
              <a:solidFill>
                <a:srgbClr val="FFFA08"/>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Implied water rights</a:t>
            </a: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800" b="1" dirty="0" smtClean="0">
              <a:solidFill>
                <a:srgbClr val="FFFA08"/>
              </a:solidFill>
              <a:latin typeface="Times New Roman" pitchFamily="1" charset="0"/>
              <a:ea typeface="Lucida Sans Unicode" pitchFamily="1" charset="0"/>
              <a:cs typeface="Lucida Sans Unicode" pitchFamily="1" charset="0"/>
            </a:endParaRPr>
          </a:p>
          <a:p>
            <a:pPr marL="190083" lvl="1" algn="l">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800" b="1" dirty="0" smtClean="0">
                <a:solidFill>
                  <a:srgbClr val="FFFA08"/>
                </a:solidFill>
                <a:latin typeface="Times New Roman" pitchFamily="1" charset="0"/>
                <a:ea typeface="Lucida Sans Unicode" pitchFamily="1" charset="0"/>
                <a:cs typeface="Lucida Sans Unicode" pitchFamily="1" charset="0"/>
              </a:rPr>
              <a:t>Implied right of environmental protection (Stevens treaties)</a:t>
            </a:r>
            <a:endParaRPr lang="en-US" sz="2800" b="1" dirty="0">
              <a:solidFill>
                <a:srgbClr val="FFFA08"/>
              </a:solidFill>
              <a:latin typeface="Times New Roman" pitchFamily="1" charset="0"/>
              <a:ea typeface="Lucida Sans Unicode" pitchFamily="1" charset="0"/>
              <a:cs typeface="Lucida Sans Unicode" pitchFamily="1" charset="0"/>
            </a:endParaRPr>
          </a:p>
        </p:txBody>
      </p:sp>
      <p:sp>
        <p:nvSpPr>
          <p:cNvPr id="3" name="TextBox 2"/>
          <p:cNvSpPr txBox="1"/>
          <p:nvPr/>
        </p:nvSpPr>
        <p:spPr>
          <a:xfrm>
            <a:off x="2386888" y="272128"/>
            <a:ext cx="4513667" cy="707886"/>
          </a:xfrm>
          <a:prstGeom prst="rect">
            <a:avLst/>
          </a:prstGeom>
          <a:noFill/>
        </p:spPr>
        <p:txBody>
          <a:bodyPr wrap="square" rtlCol="0">
            <a:spAutoFit/>
          </a:bodyPr>
          <a:lstStyle/>
          <a:p>
            <a:r>
              <a:rPr lang="en-US" sz="4000" dirty="0" smtClean="0">
                <a:solidFill>
                  <a:srgbClr val="FFFF00"/>
                </a:solidFill>
              </a:rPr>
              <a:t>The Treaty Rights</a:t>
            </a:r>
            <a:endParaRPr lang="en-US" sz="4000" dirty="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ages.jpeg"/>
          <p:cNvPicPr>
            <a:picLocks noChangeAspect="1"/>
          </p:cNvPicPr>
          <p:nvPr/>
        </p:nvPicPr>
        <p:blipFill>
          <a:blip r:embed="rId2"/>
          <a:stretch>
            <a:fillRect/>
          </a:stretch>
        </p:blipFill>
        <p:spPr>
          <a:xfrm>
            <a:off x="0" y="0"/>
            <a:ext cx="9144000" cy="7241648"/>
          </a:xfrm>
          <a:prstGeom prst="rect">
            <a:avLst/>
          </a:prstGeom>
        </p:spPr>
      </p:pic>
      <p:sp>
        <p:nvSpPr>
          <p:cNvPr id="4" name="TextBox 3"/>
          <p:cNvSpPr txBox="1"/>
          <p:nvPr/>
        </p:nvSpPr>
        <p:spPr>
          <a:xfrm>
            <a:off x="1224744" y="2115821"/>
            <a:ext cx="7433977" cy="4708981"/>
          </a:xfrm>
          <a:prstGeom prst="rect">
            <a:avLst/>
          </a:prstGeom>
          <a:noFill/>
        </p:spPr>
        <p:txBody>
          <a:bodyPr wrap="square" rtlCol="0">
            <a:spAutoFit/>
          </a:bodyPr>
          <a:lstStyle/>
          <a:p>
            <a:r>
              <a:rPr lang="en-US" sz="3600" dirty="0" smtClean="0">
                <a:latin typeface="Arial Black"/>
              </a:rPr>
              <a:t>T</a:t>
            </a:r>
            <a:r>
              <a:rPr lang="en-US" sz="3600" b="1" dirty="0" smtClean="0">
                <a:latin typeface="Arial Black"/>
              </a:rPr>
              <a:t>he treaty established “something analogous to a co-tenancy, with the tribes as one co-tenant and all citizens of the Territory (and later of the state) as the other.”</a:t>
            </a:r>
          </a:p>
          <a:p>
            <a:r>
              <a:rPr lang="en-US" sz="2400" dirty="0" smtClean="0"/>
              <a:t>Puget Sound Gillnetters </a:t>
            </a:r>
            <a:r>
              <a:rPr lang="en-US" sz="2400" dirty="0" err="1" smtClean="0"/>
              <a:t>Ass’n</a:t>
            </a:r>
            <a:r>
              <a:rPr lang="en-US" sz="2400" dirty="0" smtClean="0"/>
              <a:t>, 573 F. 2d 1123, 1126 (9th Cir. 1978) </a:t>
            </a:r>
            <a:endParaRPr lang="en-US" sz="2400" dirty="0"/>
          </a:p>
        </p:txBody>
      </p:sp>
      <p:sp>
        <p:nvSpPr>
          <p:cNvPr id="5" name="TextBox 4"/>
          <p:cNvSpPr txBox="1"/>
          <p:nvPr/>
        </p:nvSpPr>
        <p:spPr>
          <a:xfrm>
            <a:off x="0" y="180557"/>
            <a:ext cx="9144000" cy="1323439"/>
          </a:xfrm>
          <a:prstGeom prst="rect">
            <a:avLst/>
          </a:prstGeom>
          <a:noFill/>
        </p:spPr>
        <p:txBody>
          <a:bodyPr wrap="square" rtlCol="0">
            <a:spAutoFit/>
          </a:bodyPr>
          <a:lstStyle/>
          <a:p>
            <a:pPr algn="ctr"/>
            <a:r>
              <a:rPr lang="en-US" sz="4000" b="1" dirty="0" smtClean="0">
                <a:solidFill>
                  <a:schemeClr val="accent2"/>
                </a:solidFill>
                <a:latin typeface="Arial Black"/>
              </a:rPr>
              <a:t>Property rights and duties extend </a:t>
            </a:r>
            <a:r>
              <a:rPr lang="en-US" sz="4000" b="1" dirty="0">
                <a:solidFill>
                  <a:schemeClr val="accent2"/>
                </a:solidFill>
                <a:latin typeface="Arial Black"/>
              </a:rPr>
              <a:t>o</a:t>
            </a:r>
            <a:r>
              <a:rPr lang="en-US" sz="4000" b="1" dirty="0" smtClean="0">
                <a:solidFill>
                  <a:schemeClr val="accent2"/>
                </a:solidFill>
                <a:latin typeface="Arial Black"/>
              </a:rPr>
              <a:t>ff the reservation</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21186" name="Picture 5" descr="images-15.jpeg"/>
          <p:cNvPicPr>
            <a:picLocks noChangeAspect="1"/>
          </p:cNvPicPr>
          <p:nvPr/>
        </p:nvPicPr>
        <p:blipFill>
          <a:blip r:embed="rId3">
            <a:extLst>
              <a:ext uri="{BEBA8EAE-BF5A-486C-A8C5-ECC9F3942E4B}">
                <a14:imgProps xmlns:a14="http://schemas.microsoft.com/office/drawing/2010/main">
                  <a14:imgLayer r:embed="rId4">
                    <a14:imgEffect>
                      <a14:brightnessContrast bright="-65000"/>
                    </a14:imgEffect>
                  </a14:imgLayer>
                </a14:imgProps>
              </a:ext>
            </a:extLst>
          </a:blip>
          <a:srcRect/>
          <a:stretch>
            <a:fillRect/>
          </a:stretch>
        </p:blipFill>
        <p:spPr bwMode="auto">
          <a:xfrm>
            <a:off x="12219" y="1524000"/>
            <a:ext cx="9144000" cy="6858000"/>
          </a:xfrm>
          <a:prstGeom prst="rect">
            <a:avLst/>
          </a:prstGeom>
          <a:noFill/>
          <a:ln w="9525">
            <a:noFill/>
            <a:miter lim="800000"/>
            <a:headEnd/>
            <a:tailEnd/>
          </a:ln>
        </p:spPr>
      </p:pic>
      <p:sp>
        <p:nvSpPr>
          <p:cNvPr id="221187" name="TextBox 1"/>
          <p:cNvSpPr txBox="1">
            <a:spLocks noChangeArrowheads="1"/>
          </p:cNvSpPr>
          <p:nvPr/>
        </p:nvSpPr>
        <p:spPr bwMode="auto">
          <a:xfrm>
            <a:off x="0" y="228600"/>
            <a:ext cx="8305800" cy="892175"/>
          </a:xfrm>
          <a:prstGeom prst="rect">
            <a:avLst/>
          </a:prstGeom>
          <a:noFill/>
          <a:ln w="9525">
            <a:noFill/>
            <a:miter lim="800000"/>
            <a:headEnd/>
            <a:tailEnd/>
          </a:ln>
        </p:spPr>
        <p:txBody>
          <a:bodyPr>
            <a:prstTxWarp prst="textNoShape">
              <a:avLst/>
            </a:prstTxWarp>
            <a:spAutoFit/>
          </a:bodyPr>
          <a:lstStyle/>
          <a:p>
            <a:r>
              <a:rPr lang="en-US" sz="2600" b="1" dirty="0">
                <a:solidFill>
                  <a:srgbClr val="224B50"/>
                </a:solidFill>
              </a:rPr>
              <a:t>Co-tenancy for shared assets:  </a:t>
            </a:r>
          </a:p>
          <a:p>
            <a:r>
              <a:rPr lang="en-US" sz="2600" b="1" dirty="0">
                <a:solidFill>
                  <a:srgbClr val="224B50"/>
                </a:solidFill>
              </a:rPr>
              <a:t>Pacific treaty fishing cases </a:t>
            </a:r>
          </a:p>
        </p:txBody>
      </p:sp>
      <p:pic>
        <p:nvPicPr>
          <p:cNvPr id="221190" name="Picture 7" descr="images-19.jpeg"/>
          <p:cNvPicPr>
            <a:picLocks noChangeAspect="1"/>
          </p:cNvPicPr>
          <p:nvPr/>
        </p:nvPicPr>
        <p:blipFill>
          <a:blip r:embed="rId5"/>
          <a:srcRect/>
          <a:stretch>
            <a:fillRect/>
          </a:stretch>
        </p:blipFill>
        <p:spPr bwMode="auto">
          <a:xfrm>
            <a:off x="4953000" y="0"/>
            <a:ext cx="1774825" cy="1447800"/>
          </a:xfrm>
          <a:prstGeom prst="rect">
            <a:avLst/>
          </a:prstGeom>
          <a:noFill/>
          <a:ln w="9525">
            <a:noFill/>
            <a:miter lim="800000"/>
            <a:headEnd/>
            <a:tailEnd/>
          </a:ln>
        </p:spPr>
      </p:pic>
      <p:pic>
        <p:nvPicPr>
          <p:cNvPr id="221191" name="Picture 8" descr="DownloadedFile.jpeg"/>
          <p:cNvPicPr>
            <a:picLocks noChangeAspect="1"/>
          </p:cNvPicPr>
          <p:nvPr/>
        </p:nvPicPr>
        <p:blipFill>
          <a:blip r:embed="rId6"/>
          <a:srcRect/>
          <a:stretch>
            <a:fillRect/>
          </a:stretch>
        </p:blipFill>
        <p:spPr bwMode="auto">
          <a:xfrm>
            <a:off x="6858000" y="0"/>
            <a:ext cx="1028700" cy="1435100"/>
          </a:xfrm>
          <a:prstGeom prst="rect">
            <a:avLst/>
          </a:prstGeom>
          <a:noFill/>
          <a:ln w="9525">
            <a:noFill/>
            <a:miter lim="800000"/>
            <a:headEnd/>
            <a:tailEnd/>
          </a:ln>
        </p:spPr>
      </p:pic>
      <p:pic>
        <p:nvPicPr>
          <p:cNvPr id="221192" name="Picture 9" descr="DownloadedFile.jpeg"/>
          <p:cNvPicPr>
            <a:picLocks noChangeAspect="1"/>
          </p:cNvPicPr>
          <p:nvPr/>
        </p:nvPicPr>
        <p:blipFill>
          <a:blip r:embed="rId7"/>
          <a:srcRect/>
          <a:stretch>
            <a:fillRect/>
          </a:stretch>
        </p:blipFill>
        <p:spPr bwMode="auto">
          <a:xfrm>
            <a:off x="7978775" y="0"/>
            <a:ext cx="1023938" cy="1447800"/>
          </a:xfrm>
          <a:prstGeom prst="rect">
            <a:avLst/>
          </a:prstGeom>
          <a:noFill/>
          <a:ln w="9525">
            <a:noFill/>
            <a:miter lim="800000"/>
            <a:headEnd/>
            <a:tailEnd/>
          </a:ln>
        </p:spPr>
      </p:pic>
      <p:sp>
        <p:nvSpPr>
          <p:cNvPr id="9" name="TextBox 8"/>
          <p:cNvSpPr txBox="1"/>
          <p:nvPr/>
        </p:nvSpPr>
        <p:spPr>
          <a:xfrm>
            <a:off x="12219" y="3154422"/>
            <a:ext cx="8482494" cy="3703578"/>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endParaRPr lang="en-US" sz="2800" b="1" spc="150" dirty="0" smtClean="0">
              <a:ln w="11430"/>
              <a:solidFill>
                <a:srgbClr val="F8F8F8"/>
              </a:solidFill>
              <a:effectLst>
                <a:outerShdw blurRad="25400" algn="tl" rotWithShape="0">
                  <a:srgbClr val="000000">
                    <a:alpha val="43000"/>
                  </a:srgbClr>
                </a:outerShdw>
              </a:effectLst>
            </a:endParaRPr>
          </a:p>
          <a:p>
            <a:r>
              <a:rPr lang="en-US" sz="2800" b="1" spc="150" dirty="0" smtClean="0">
                <a:ln w="11430"/>
                <a:solidFill>
                  <a:srgbClr val="F8F8F8"/>
                </a:solidFill>
                <a:effectLst>
                  <a:outerShdw blurRad="25400" algn="tl" rotWithShape="0">
                    <a:srgbClr val="000000">
                      <a:alpha val="43000"/>
                    </a:srgbClr>
                  </a:outerShdw>
                </a:effectLst>
              </a:rPr>
              <a:t>“Co</a:t>
            </a:r>
            <a:r>
              <a:rPr lang="en-US" sz="2800" b="1" spc="150" dirty="0">
                <a:ln w="11430"/>
                <a:solidFill>
                  <a:srgbClr val="F8F8F8"/>
                </a:solidFill>
                <a:effectLst>
                  <a:outerShdw blurRad="25400" algn="tl" rotWithShape="0">
                    <a:srgbClr val="000000">
                      <a:alpha val="43000"/>
                    </a:srgbClr>
                  </a:outerShdw>
                </a:effectLst>
              </a:rPr>
              <a:t>-tenants stand in a fiduciary relationship one to the other. </a:t>
            </a:r>
            <a:r>
              <a:rPr lang="en-US" sz="2800" b="1" spc="150" dirty="0" smtClean="0">
                <a:ln w="11430"/>
                <a:solidFill>
                  <a:srgbClr val="F8F8F8"/>
                </a:solidFill>
                <a:effectLst>
                  <a:outerShdw blurRad="25400" algn="tl" rotWithShape="0">
                    <a:srgbClr val="000000">
                      <a:alpha val="43000"/>
                    </a:srgbClr>
                  </a:outerShdw>
                </a:effectLst>
              </a:rPr>
              <a:t> . . . A </a:t>
            </a:r>
            <a:r>
              <a:rPr lang="en-US" sz="2800" b="1" spc="150" dirty="0">
                <a:ln w="11430"/>
                <a:solidFill>
                  <a:srgbClr val="F8F8F8"/>
                </a:solidFill>
                <a:effectLst>
                  <a:outerShdw blurRad="25400" algn="tl" rotWithShape="0">
                    <a:srgbClr val="000000">
                      <a:alpha val="43000"/>
                    </a:srgbClr>
                  </a:outerShdw>
                </a:effectLst>
              </a:rPr>
              <a:t>court will enjoin the commission of waste.</a:t>
            </a:r>
            <a:r>
              <a:rPr lang="en-US" sz="2800" b="1" spc="150" dirty="0" smtClean="0">
                <a:ln w="11430"/>
                <a:solidFill>
                  <a:srgbClr val="F8F8F8"/>
                </a:solidFill>
                <a:effectLst>
                  <a:outerShdw blurRad="25400" algn="tl" rotWithShape="0">
                    <a:srgbClr val="000000">
                      <a:alpha val="43000"/>
                    </a:srgbClr>
                  </a:outerShdw>
                </a:effectLst>
              </a:rPr>
              <a:t> By </a:t>
            </a:r>
            <a:r>
              <a:rPr lang="en-US" sz="2800" b="1" spc="150" dirty="0">
                <a:ln w="11430"/>
                <a:solidFill>
                  <a:srgbClr val="F8F8F8"/>
                </a:solidFill>
                <a:effectLst>
                  <a:outerShdw blurRad="25400" algn="tl" rotWithShape="0">
                    <a:srgbClr val="000000">
                      <a:alpha val="43000"/>
                    </a:srgbClr>
                  </a:outerShdw>
                </a:effectLst>
              </a:rPr>
              <a:t>analogy, neither the treaty Indians nor the State on behalf of its citizens may permit the subject matter of these treaties to be destroyed.</a:t>
            </a:r>
            <a:r>
              <a:rPr lang="en-US" sz="2800" b="1" spc="150" baseline="30000" dirty="0" smtClean="0">
                <a:ln w="11430"/>
                <a:solidFill>
                  <a:srgbClr val="F8F8F8"/>
                </a:solidFill>
                <a:effectLst>
                  <a:outerShdw blurRad="25400" algn="tl" rotWithShape="0">
                    <a:srgbClr val="000000">
                      <a:alpha val="43000"/>
                    </a:srgbClr>
                  </a:outerShdw>
                </a:effectLst>
              </a:rPr>
              <a:t> “</a:t>
            </a:r>
          </a:p>
          <a:p>
            <a:endParaRPr lang="en-US" sz="2800" b="1" spc="150" baseline="30000" dirty="0" smtClean="0">
              <a:ln w="11430"/>
              <a:solidFill>
                <a:srgbClr val="F8F8F8"/>
              </a:solidFill>
              <a:effectLst>
                <a:outerShdw blurRad="25400" algn="tl" rotWithShape="0">
                  <a:srgbClr val="000000">
                    <a:alpha val="43000"/>
                  </a:srgbClr>
                </a:outerShdw>
              </a:effectLst>
            </a:endParaRPr>
          </a:p>
          <a:p>
            <a:r>
              <a:rPr lang="x-none" sz="2000" b="1" spc="150" dirty="0" smtClean="0">
                <a:ln w="11430"/>
                <a:solidFill>
                  <a:srgbClr val="F8F8F8"/>
                </a:solidFill>
                <a:effectLst>
                  <a:outerShdw blurRad="25400" algn="tl" rotWithShape="0">
                    <a:srgbClr val="000000">
                      <a:alpha val="43000"/>
                    </a:srgbClr>
                  </a:outerShdw>
                </a:effectLst>
              </a:rPr>
              <a:t>United States v. Washington, 520 F.2d 676, 685 (9th Cir. 1975).</a:t>
            </a:r>
            <a:endParaRPr lang="en-US" sz="2000" b="1" spc="150" dirty="0" smtClean="0">
              <a:ln w="11430"/>
              <a:solidFill>
                <a:srgbClr val="F8F8F8"/>
              </a:solidFill>
              <a:effectLst>
                <a:outerShdw blurRad="25400" algn="tl" rotWithShape="0">
                  <a:srgbClr val="000000">
                    <a:alpha val="43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Culverts Litigation</a:t>
            </a:r>
          </a:p>
        </p:txBody>
      </p:sp>
      <p:pic>
        <p:nvPicPr>
          <p:cNvPr id="121859" name="Content Placeholder 3" descr="culvert-waterfall.jpg"/>
          <p:cNvPicPr>
            <a:picLocks noGrp="1" noChangeAspect="1"/>
          </p:cNvPicPr>
          <p:nvPr>
            <p:ph idx="1"/>
          </p:nvPr>
        </p:nvPicPr>
        <p:blipFill>
          <a:blip r:embed="rId3">
            <a:extLst>
              <a:ext uri="{28A0092B-C50C-407E-A947-70E740481C1C}">
                <a14:useLocalDpi xmlns:a14="http://schemas.microsoft.com/office/drawing/2010/main" val="0"/>
              </a:ext>
            </a:extLst>
          </a:blip>
          <a:srcRect l="-20833" r="-20833"/>
          <a:stretch>
            <a:fillRect/>
          </a:stretch>
        </p:blipFill>
        <p:spPr>
          <a:xfrm>
            <a:off x="-914400" y="1676400"/>
            <a:ext cx="6621463" cy="3429000"/>
          </a:xfrm>
        </p:spPr>
      </p:pic>
      <p:pic>
        <p:nvPicPr>
          <p:cNvPr id="121860" name="Picture 4" descr="culvert-newstillwe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76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images-24.jpeg"/>
          <p:cNvPicPr>
            <a:picLocks noChangeAspect="1"/>
          </p:cNvPicPr>
          <p:nvPr/>
        </p:nvPicPr>
        <p:blipFill>
          <a:blip r:embed="rId2"/>
          <a:srcRect/>
          <a:stretch>
            <a:fillRect/>
          </a:stretch>
        </p:blipFill>
        <p:spPr bwMode="auto">
          <a:xfrm>
            <a:off x="228600" y="0"/>
            <a:ext cx="10437813" cy="6858000"/>
          </a:xfrm>
          <a:prstGeom prst="rect">
            <a:avLst/>
          </a:prstGeom>
          <a:noFill/>
          <a:ln w="9525">
            <a:noFill/>
            <a:miter lim="800000"/>
            <a:headEnd/>
            <a:tailEnd/>
          </a:ln>
        </p:spPr>
      </p:pic>
      <p:pic>
        <p:nvPicPr>
          <p:cNvPr id="256003" name="Picture 1" descr="images-23.jpeg"/>
          <p:cNvPicPr>
            <a:picLocks noChangeAspect="1"/>
          </p:cNvPicPr>
          <p:nvPr/>
        </p:nvPicPr>
        <p:blipFill>
          <a:blip r:embed="rId3"/>
          <a:srcRect/>
          <a:stretch>
            <a:fillRect/>
          </a:stretch>
        </p:blipFill>
        <p:spPr bwMode="auto">
          <a:xfrm>
            <a:off x="228600" y="0"/>
            <a:ext cx="2463800" cy="3302000"/>
          </a:xfrm>
          <a:prstGeom prst="rect">
            <a:avLst/>
          </a:prstGeom>
          <a:noFill/>
          <a:ln w="9525">
            <a:noFill/>
            <a:miter lim="800000"/>
            <a:headEnd/>
            <a:tailEnd/>
          </a:ln>
        </p:spPr>
      </p:pic>
      <p:sp>
        <p:nvSpPr>
          <p:cNvPr id="256004" name="TextBox 3"/>
          <p:cNvSpPr txBox="1">
            <a:spLocks noChangeArrowheads="1"/>
          </p:cNvSpPr>
          <p:nvPr/>
        </p:nvSpPr>
        <p:spPr bwMode="auto">
          <a:xfrm>
            <a:off x="6629400" y="4097036"/>
            <a:ext cx="2895600" cy="2308324"/>
          </a:xfrm>
          <a:prstGeom prst="rect">
            <a:avLst/>
          </a:prstGeom>
          <a:noFill/>
          <a:ln w="9525">
            <a:noFill/>
            <a:miter lim="800000"/>
            <a:headEnd/>
            <a:tailEnd/>
          </a:ln>
        </p:spPr>
        <p:txBody>
          <a:bodyPr wrap="square">
            <a:prstTxWarp prst="textNoShape">
              <a:avLst/>
            </a:prstTxWarp>
            <a:spAutoFit/>
          </a:bodyPr>
          <a:lstStyle/>
          <a:p>
            <a:r>
              <a:rPr lang="en-US" sz="3600" dirty="0">
                <a:solidFill>
                  <a:srgbClr val="F8FF0F"/>
                </a:solidFill>
              </a:rPr>
              <a:t>Institutional remedies using power of equity</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4031873"/>
          </a:xfrm>
          <a:prstGeom prst="rect">
            <a:avLst/>
          </a:prstGeom>
          <a:noFill/>
          <a:ln w="9525">
            <a:noFill/>
            <a:miter lim="800000"/>
            <a:headEnd/>
            <a:tailEnd/>
          </a:ln>
        </p:spPr>
        <p:txBody>
          <a:bodyPr wrap="square">
            <a:prstTxWarp prst="textNoShape">
              <a:avLst/>
            </a:prstTxWarp>
            <a:spAutoFit/>
          </a:bodyPr>
          <a:lstStyle/>
          <a:p>
            <a:pPr marL="400050" indent="-400050" eaLnBrk="1" hangingPunct="1"/>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r>
              <a:rPr lang="en-US" sz="3200" b="1" dirty="0" smtClean="0">
                <a:solidFill>
                  <a:srgbClr val="FFFF00"/>
                </a:solidFill>
                <a:latin typeface="Calibri" pitchFamily="1" charset="0"/>
                <a:ea typeface="Arial" pitchFamily="1" charset="0"/>
                <a:cs typeface="Arial" pitchFamily="1" charset="0"/>
              </a:rPr>
              <a:t>	THE PUBLIC TRUST  </a:t>
            </a:r>
          </a:p>
          <a:p>
            <a:pPr marL="400050" indent="-400050" eaLnBrk="1" hangingPunct="1"/>
            <a:endParaRPr lang="en-US" sz="3200" b="1" dirty="0">
              <a:solidFill>
                <a:srgbClr val="FFFF00"/>
              </a:solidFill>
              <a:latin typeface="Calibri" pitchFamily="1" charset="0"/>
              <a:ea typeface="Arial" pitchFamily="1" charset="0"/>
              <a:cs typeface="Arial" pitchFamily="1" charset="0"/>
            </a:endParaRPr>
          </a:p>
          <a:p>
            <a:pPr marL="400050" indent="-400050" eaLnBrk="1" hangingPunct="1"/>
            <a:r>
              <a:rPr lang="en-US" sz="3200" b="1" dirty="0" smtClean="0">
                <a:solidFill>
                  <a:srgbClr val="FFFF00"/>
                </a:solidFill>
                <a:latin typeface="Calibri" pitchFamily="1" charset="0"/>
                <a:ea typeface="Arial" pitchFamily="1" charset="0"/>
                <a:cs typeface="Arial" pitchFamily="1" charset="0"/>
              </a:rPr>
              <a:t>	</a:t>
            </a:r>
            <a:r>
              <a:rPr lang="en-US" sz="3200" b="1" i="1" dirty="0" smtClean="0">
                <a:solidFill>
                  <a:srgbClr val="FFFF00"/>
                </a:solidFill>
                <a:latin typeface="Calibri" pitchFamily="1" charset="0"/>
                <a:ea typeface="Arial" pitchFamily="1" charset="0"/>
                <a:cs typeface="Arial" pitchFamily="1" charset="0"/>
              </a:rPr>
              <a:t>ANOTHER SOVEREIGN PROPERTY OBLIGATION</a:t>
            </a:r>
            <a:r>
              <a:rPr lang="en-US" sz="3200" b="1" dirty="0" smtClean="0">
                <a:solidFill>
                  <a:srgbClr val="FFFF00"/>
                </a:solidFill>
                <a:latin typeface="Calibri" pitchFamily="1" charset="0"/>
                <a:ea typeface="Arial" pitchFamily="1" charset="0"/>
                <a:cs typeface="Arial" pitchFamily="1" charset="0"/>
              </a:rPr>
              <a:t>	</a:t>
            </a: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extLst>
      <p:ext uri="{BB962C8B-B14F-4D97-AF65-F5344CB8AC3E}">
        <p14:creationId xmlns:p14="http://schemas.microsoft.com/office/powerpoint/2010/main" val="35302912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9442" name="TextBox 3"/>
          <p:cNvSpPr txBox="1">
            <a:spLocks noChangeArrowheads="1"/>
          </p:cNvSpPr>
          <p:nvPr/>
        </p:nvSpPr>
        <p:spPr bwMode="auto">
          <a:xfrm>
            <a:off x="1371600" y="1981200"/>
            <a:ext cx="6400800" cy="954107"/>
          </a:xfrm>
          <a:prstGeom prst="rect">
            <a:avLst/>
          </a:prstGeom>
          <a:noFill/>
          <a:ln w="9525">
            <a:noFill/>
            <a:miter lim="800000"/>
            <a:headEnd/>
            <a:tailEnd/>
          </a:ln>
        </p:spPr>
        <p:txBody>
          <a:bodyPr>
            <a:prstTxWarp prst="textNoShape">
              <a:avLst/>
            </a:prstTxWarp>
            <a:spAutoFit/>
          </a:bodyPr>
          <a:lstStyle/>
          <a:p>
            <a:pPr marL="342900" indent="-342900" eaLnBrk="1" hangingPunct="1">
              <a:buFontTx/>
              <a:buAutoNum type="arabicPeriod"/>
            </a:pPr>
            <a:endParaRPr lang="en-US" sz="2800" b="1" dirty="0">
              <a:solidFill>
                <a:srgbClr val="4F6228"/>
              </a:solidFill>
              <a:latin typeface="Calibri" pitchFamily="1" charset="0"/>
              <a:ea typeface="Arial" pitchFamily="1" charset="0"/>
              <a:cs typeface="Arial" pitchFamily="1" charset="0"/>
            </a:endParaRPr>
          </a:p>
          <a:p>
            <a:pPr marL="342900" indent="-342900" eaLnBrk="1" hangingPunct="1">
              <a:buFontTx/>
              <a:buAutoNum type="arabicPeriod"/>
            </a:pPr>
            <a:endParaRPr lang="en-US" sz="2800" b="1" dirty="0">
              <a:solidFill>
                <a:srgbClr val="4F6228"/>
              </a:solidFill>
              <a:latin typeface="Calibri" pitchFamily="1" charset="0"/>
              <a:ea typeface="Arial" pitchFamily="1" charset="0"/>
              <a:cs typeface="Arial" pitchFamily="1" charset="0"/>
            </a:endParaRPr>
          </a:p>
        </p:txBody>
      </p:sp>
      <p:sp>
        <p:nvSpPr>
          <p:cNvPr id="189443" name="TextBox 3"/>
          <p:cNvSpPr txBox="1">
            <a:spLocks noChangeArrowheads="1"/>
          </p:cNvSpPr>
          <p:nvPr/>
        </p:nvSpPr>
        <p:spPr bwMode="auto">
          <a:xfrm>
            <a:off x="1587577" y="533400"/>
            <a:ext cx="5750555" cy="1446550"/>
          </a:xfrm>
          <a:prstGeom prst="rect">
            <a:avLst/>
          </a:prstGeom>
          <a:noFill/>
          <a:ln w="9525">
            <a:noFill/>
            <a:miter lim="800000"/>
            <a:headEnd/>
            <a:tailEnd/>
          </a:ln>
        </p:spPr>
        <p:txBody>
          <a:bodyPr wrap="square">
            <a:prstTxWarp prst="textNoShape">
              <a:avLst/>
            </a:prstTxWarp>
            <a:spAutoFit/>
          </a:bodyPr>
          <a:lstStyle/>
          <a:p>
            <a:pPr algn="ctr"/>
            <a:r>
              <a:rPr lang="en-US" sz="4800" b="1" dirty="0">
                <a:solidFill>
                  <a:schemeClr val="accent5">
                    <a:lumMod val="20000"/>
                    <a:lumOff val="80000"/>
                  </a:schemeClr>
                </a:solidFill>
                <a:latin typeface="Times"/>
                <a:cs typeface="Times"/>
              </a:rPr>
              <a:t>The Public Trust: </a:t>
            </a:r>
          </a:p>
          <a:p>
            <a:pPr algn="ctr"/>
            <a:r>
              <a:rPr lang="en-US" sz="4000" b="1" dirty="0">
                <a:latin typeface="Times"/>
                <a:cs typeface="Times"/>
              </a:rPr>
              <a:t>A Public Property Right</a:t>
            </a:r>
          </a:p>
        </p:txBody>
      </p:sp>
    </p:spTree>
    <p:extLst>
      <p:ext uri="{BB962C8B-B14F-4D97-AF65-F5344CB8AC3E}">
        <p14:creationId xmlns:p14="http://schemas.microsoft.com/office/powerpoint/2010/main" val="2691317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9443"/>
                                        </p:tgtEl>
                                        <p:attrNameLst>
                                          <p:attrName>style.visibility</p:attrName>
                                        </p:attrNameLst>
                                      </p:cBhvr>
                                      <p:to>
                                        <p:strVal val="visible"/>
                                      </p:to>
                                    </p:set>
                                    <p:animEffect transition="in" filter="fade">
                                      <p:cBhvr>
                                        <p:cTn id="7" dur="1000"/>
                                        <p:tgtEl>
                                          <p:spTgt spid="189443"/>
                                        </p:tgtEl>
                                      </p:cBhvr>
                                    </p:animEffect>
                                    <p:anim calcmode="lin" valueType="num">
                                      <p:cBhvr>
                                        <p:cTn id="8" dur="1000" fill="hold"/>
                                        <p:tgtEl>
                                          <p:spTgt spid="189443"/>
                                        </p:tgtEl>
                                        <p:attrNameLst>
                                          <p:attrName>ppt_x</p:attrName>
                                        </p:attrNameLst>
                                      </p:cBhvr>
                                      <p:tavLst>
                                        <p:tav tm="0">
                                          <p:val>
                                            <p:strVal val="#ppt_x"/>
                                          </p:val>
                                        </p:tav>
                                        <p:tav tm="100000">
                                          <p:val>
                                            <p:strVal val="#ppt_x"/>
                                          </p:val>
                                        </p:tav>
                                      </p:tavLst>
                                    </p:anim>
                                    <p:anim calcmode="lin" valueType="num">
                                      <p:cBhvr>
                                        <p:cTn id="9" dur="1000" fill="hold"/>
                                        <p:tgtEl>
                                          <p:spTgt spid="1894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1569660"/>
          </a:xfrm>
          <a:prstGeom prst="rect">
            <a:avLst/>
          </a:prstGeom>
          <a:noFill/>
          <a:ln w="9525">
            <a:noFill/>
            <a:miter lim="800000"/>
            <a:headEnd/>
            <a:tailEnd/>
          </a:ln>
        </p:spPr>
        <p:txBody>
          <a:bodyPr wrap="square">
            <a:prstTxWarp prst="textNoShape">
              <a:avLst/>
            </a:prstTxWarp>
            <a:spAutoFit/>
          </a:bodyPr>
          <a:lstStyle/>
          <a:p>
            <a:pPr marL="400050" indent="-400050" eaLnBrk="1" hangingPunct="1">
              <a:buFontTx/>
              <a:buAutoNum type="romanUcPeriod"/>
            </a:pPr>
            <a:r>
              <a:rPr lang="en-US" sz="3200" b="1" dirty="0" smtClean="0">
                <a:solidFill>
                  <a:srgbClr val="FFFF00"/>
                </a:solidFill>
                <a:latin typeface="Calibri" pitchFamily="1" charset="0"/>
                <a:ea typeface="Arial" pitchFamily="1" charset="0"/>
                <a:cs typeface="Arial" pitchFamily="1" charset="0"/>
              </a:rPr>
              <a:t>THE SOVERIGN TRUST FRAMEWORK</a:t>
            </a: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9442" name="TextBox 3"/>
          <p:cNvSpPr txBox="1">
            <a:spLocks noChangeArrowheads="1"/>
          </p:cNvSpPr>
          <p:nvPr/>
        </p:nvSpPr>
        <p:spPr bwMode="auto">
          <a:xfrm>
            <a:off x="1371600" y="1981200"/>
            <a:ext cx="6400800" cy="1938992"/>
          </a:xfrm>
          <a:prstGeom prst="rect">
            <a:avLst/>
          </a:prstGeom>
          <a:noFill/>
          <a:ln w="9525">
            <a:noFill/>
            <a:miter lim="800000"/>
            <a:headEnd/>
            <a:tailEnd/>
          </a:ln>
        </p:spPr>
        <p:txBody>
          <a:bodyPr>
            <a:prstTxWarp prst="textNoShape">
              <a:avLst/>
            </a:prstTxWarp>
            <a:spAutoFit/>
          </a:bodyPr>
          <a:lstStyle/>
          <a:p>
            <a:pPr marL="342900" indent="-342900" eaLnBrk="1" hangingPunct="1">
              <a:buFontTx/>
              <a:buAutoNum type="arabicPeriod"/>
            </a:pPr>
            <a:r>
              <a:rPr lang="en-US" sz="3200" dirty="0">
                <a:solidFill>
                  <a:schemeClr val="bg1"/>
                </a:solidFill>
                <a:latin typeface="Times"/>
                <a:ea typeface="Arial" pitchFamily="1" charset="0"/>
                <a:cs typeface="Times"/>
              </a:rPr>
              <a:t>Government is trustee of natural assets</a:t>
            </a:r>
          </a:p>
          <a:p>
            <a:pPr marL="342900" indent="-342900" eaLnBrk="1" hangingPunct="1">
              <a:buFontTx/>
              <a:buAutoNum type="arabicPeriod"/>
            </a:pPr>
            <a:endParaRPr lang="en-US" sz="2800" b="1" dirty="0">
              <a:solidFill>
                <a:srgbClr val="4F6228"/>
              </a:solidFill>
              <a:latin typeface="Calibri" pitchFamily="1" charset="0"/>
              <a:ea typeface="Arial" pitchFamily="1" charset="0"/>
              <a:cs typeface="Arial" pitchFamily="1" charset="0"/>
            </a:endParaRPr>
          </a:p>
          <a:p>
            <a:pPr marL="342900" indent="-342900" eaLnBrk="1" hangingPunct="1">
              <a:buFontTx/>
              <a:buAutoNum type="arabicPeriod"/>
            </a:pPr>
            <a:endParaRPr lang="en-US" sz="2800" b="1" dirty="0">
              <a:solidFill>
                <a:srgbClr val="4F6228"/>
              </a:solidFill>
              <a:latin typeface="Calibri" pitchFamily="1" charset="0"/>
              <a:ea typeface="Arial" pitchFamily="1" charset="0"/>
              <a:cs typeface="Arial" pitchFamily="1" charset="0"/>
            </a:endParaRPr>
          </a:p>
        </p:txBody>
      </p:sp>
      <p:sp>
        <p:nvSpPr>
          <p:cNvPr id="189443" name="TextBox 3"/>
          <p:cNvSpPr txBox="1">
            <a:spLocks noChangeArrowheads="1"/>
          </p:cNvSpPr>
          <p:nvPr/>
        </p:nvSpPr>
        <p:spPr bwMode="auto">
          <a:xfrm>
            <a:off x="1828800" y="533400"/>
            <a:ext cx="5715000" cy="1446550"/>
          </a:xfrm>
          <a:prstGeom prst="rect">
            <a:avLst/>
          </a:prstGeom>
          <a:noFill/>
          <a:ln w="9525">
            <a:noFill/>
            <a:miter lim="800000"/>
            <a:headEnd/>
            <a:tailEnd/>
          </a:ln>
        </p:spPr>
        <p:txBody>
          <a:bodyPr>
            <a:prstTxWarp prst="textNoShape">
              <a:avLst/>
            </a:prstTxWarp>
            <a:spAutoFit/>
          </a:bodyPr>
          <a:lstStyle/>
          <a:p>
            <a:pPr algn="ctr"/>
            <a:r>
              <a:rPr lang="en-US" sz="4800" b="1" dirty="0">
                <a:solidFill>
                  <a:schemeClr val="accent5">
                    <a:lumMod val="20000"/>
                    <a:lumOff val="80000"/>
                  </a:schemeClr>
                </a:solidFill>
                <a:latin typeface="Times"/>
                <a:cs typeface="Times"/>
              </a:rPr>
              <a:t>The Public Trust: </a:t>
            </a:r>
          </a:p>
          <a:p>
            <a:pPr algn="ctr"/>
            <a:r>
              <a:rPr lang="en-US" sz="4000" b="1" dirty="0">
                <a:latin typeface="Times"/>
                <a:cs typeface="Times"/>
              </a:rPr>
              <a:t>A Public Property Right</a:t>
            </a:r>
          </a:p>
        </p:txBody>
      </p:sp>
    </p:spTree>
    <p:extLst>
      <p:ext uri="{BB962C8B-B14F-4D97-AF65-F5344CB8AC3E}">
        <p14:creationId xmlns:p14="http://schemas.microsoft.com/office/powerpoint/2010/main" val="24813223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9442" name="TextBox 3"/>
          <p:cNvSpPr txBox="1">
            <a:spLocks noChangeArrowheads="1"/>
          </p:cNvSpPr>
          <p:nvPr/>
        </p:nvSpPr>
        <p:spPr bwMode="auto">
          <a:xfrm>
            <a:off x="1371600" y="1981200"/>
            <a:ext cx="6400800" cy="3847207"/>
          </a:xfrm>
          <a:prstGeom prst="rect">
            <a:avLst/>
          </a:prstGeom>
          <a:noFill/>
          <a:ln w="9525">
            <a:noFill/>
            <a:miter lim="800000"/>
            <a:headEnd/>
            <a:tailEnd/>
          </a:ln>
        </p:spPr>
        <p:txBody>
          <a:bodyPr>
            <a:prstTxWarp prst="textNoShape">
              <a:avLst/>
            </a:prstTxWarp>
            <a:spAutoFit/>
          </a:bodyPr>
          <a:lstStyle/>
          <a:p>
            <a:pPr marL="342900" indent="-342900" eaLnBrk="1" hangingPunct="1">
              <a:buFontTx/>
              <a:buAutoNum type="arabicPeriod"/>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a:ea typeface="Arial" pitchFamily="1" charset="0"/>
                <a:cs typeface="Times"/>
              </a:rPr>
              <a:t>Government is trustee of natural assets</a:t>
            </a:r>
          </a:p>
          <a:p>
            <a:pPr marL="342900" indent="-342900" eaLnBrk="1" hangingPunct="1"/>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a:ea typeface="Arial" pitchFamily="1" charset="0"/>
              <a:cs typeface="Times"/>
            </a:endParaRPr>
          </a:p>
          <a:p>
            <a:pPr marL="342900" indent="-342900" eaLnBrk="1" hangingPunct="1">
              <a:buFontTx/>
              <a:buAutoNum type="arabicPeriod"/>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a:ea typeface="Arial" pitchFamily="1" charset="0"/>
                <a:cs typeface="Times"/>
              </a:rPr>
              <a:t>Present and future citizens are beneficiaries of natural assets</a:t>
            </a:r>
          </a:p>
          <a:p>
            <a:pPr marL="342900" indent="-342900" eaLnBrk="1" hangingPunct="1">
              <a:buFontTx/>
              <a:buAutoNum type="arabicPeriod"/>
            </a:pPr>
            <a:endParaRPr lang="en-US" sz="2800" b="1" dirty="0">
              <a:solidFill>
                <a:srgbClr val="000000"/>
              </a:solidFill>
              <a:latin typeface="Calibri" pitchFamily="1" charset="0"/>
              <a:ea typeface="Arial" pitchFamily="1" charset="0"/>
              <a:cs typeface="Arial" pitchFamily="1" charset="0"/>
            </a:endParaRPr>
          </a:p>
          <a:p>
            <a:pPr marL="342900" indent="-342900" eaLnBrk="1" hangingPunct="1">
              <a:buFontTx/>
              <a:buAutoNum type="arabicPeriod"/>
            </a:pPr>
            <a:endParaRPr lang="en-US" sz="2800" b="1" dirty="0">
              <a:solidFill>
                <a:srgbClr val="4F6228"/>
              </a:solidFill>
              <a:latin typeface="Calibri" pitchFamily="1" charset="0"/>
              <a:ea typeface="Arial" pitchFamily="1" charset="0"/>
              <a:cs typeface="Arial" pitchFamily="1" charset="0"/>
            </a:endParaRPr>
          </a:p>
          <a:p>
            <a:pPr marL="342900" indent="-342900" eaLnBrk="1" hangingPunct="1">
              <a:buFontTx/>
              <a:buAutoNum type="arabicPeriod"/>
            </a:pPr>
            <a:endParaRPr lang="en-US" sz="2800" b="1" dirty="0">
              <a:solidFill>
                <a:srgbClr val="4F6228"/>
              </a:solidFill>
              <a:latin typeface="Calibri" pitchFamily="1" charset="0"/>
              <a:ea typeface="Arial" pitchFamily="1" charset="0"/>
              <a:cs typeface="Arial" pitchFamily="1" charset="0"/>
            </a:endParaRPr>
          </a:p>
        </p:txBody>
      </p:sp>
      <p:sp>
        <p:nvSpPr>
          <p:cNvPr id="189443" name="TextBox 3"/>
          <p:cNvSpPr txBox="1">
            <a:spLocks noChangeArrowheads="1"/>
          </p:cNvSpPr>
          <p:nvPr/>
        </p:nvSpPr>
        <p:spPr bwMode="auto">
          <a:xfrm>
            <a:off x="1828800" y="533400"/>
            <a:ext cx="5715000" cy="1446550"/>
          </a:xfrm>
          <a:prstGeom prst="rect">
            <a:avLst/>
          </a:prstGeom>
          <a:noFill/>
          <a:ln w="9525">
            <a:noFill/>
            <a:miter lim="800000"/>
            <a:headEnd/>
            <a:tailEnd/>
          </a:ln>
        </p:spPr>
        <p:txBody>
          <a:bodyPr>
            <a:prstTxWarp prst="textNoShape">
              <a:avLst/>
            </a:prstTxWarp>
            <a:spAutoFit/>
          </a:bodyPr>
          <a:lstStyle/>
          <a:p>
            <a:pPr algn="ctr"/>
            <a:r>
              <a:rPr lang="en-US" sz="4800" b="1" dirty="0">
                <a:solidFill>
                  <a:schemeClr val="accent5">
                    <a:lumMod val="20000"/>
                    <a:lumOff val="80000"/>
                  </a:schemeClr>
                </a:solidFill>
                <a:latin typeface="Times"/>
                <a:cs typeface="Times"/>
              </a:rPr>
              <a:t>The Public Trust: </a:t>
            </a:r>
          </a:p>
          <a:p>
            <a:pPr algn="ctr"/>
            <a:r>
              <a:rPr lang="en-US" sz="4000" b="1" dirty="0">
                <a:latin typeface="Times"/>
                <a:cs typeface="Times"/>
              </a:rPr>
              <a:t>A Public Property Right</a:t>
            </a:r>
          </a:p>
        </p:txBody>
      </p:sp>
    </p:spTree>
    <p:extLst>
      <p:ext uri="{BB962C8B-B14F-4D97-AF65-F5344CB8AC3E}">
        <p14:creationId xmlns:p14="http://schemas.microsoft.com/office/powerpoint/2010/main" val="37333871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9442" name="TextBox 3"/>
          <p:cNvSpPr txBox="1">
            <a:spLocks noChangeArrowheads="1"/>
          </p:cNvSpPr>
          <p:nvPr/>
        </p:nvSpPr>
        <p:spPr bwMode="auto">
          <a:xfrm>
            <a:off x="1371600" y="1981200"/>
            <a:ext cx="6400800" cy="5386090"/>
          </a:xfrm>
          <a:prstGeom prst="rect">
            <a:avLst/>
          </a:prstGeom>
          <a:noFill/>
          <a:ln w="9525">
            <a:noFill/>
            <a:miter lim="800000"/>
            <a:headEnd/>
            <a:tailEnd/>
          </a:ln>
        </p:spPr>
        <p:txBody>
          <a:bodyPr>
            <a:prstTxWarp prst="textNoShape">
              <a:avLst/>
            </a:prstTxWarp>
            <a:spAutoFit/>
          </a:bodyPr>
          <a:lstStyle/>
          <a:p>
            <a:pPr marL="342900" indent="-342900" eaLnBrk="1" hangingPunct="1">
              <a:buFontTx/>
              <a:buAutoNum type="arabicPeriod"/>
            </a:pPr>
            <a:r>
              <a:rPr lang="en-US" sz="3200" b="1" dirty="0">
                <a:solidFill>
                  <a:srgbClr val="FFFFFF"/>
                </a:solidFill>
                <a:latin typeface="Times"/>
                <a:ea typeface="Arial" pitchFamily="1" charset="0"/>
                <a:cs typeface="Times"/>
              </a:rPr>
              <a:t>Government is trustee of natural assets</a:t>
            </a:r>
          </a:p>
          <a:p>
            <a:pPr marL="342900" indent="-342900" eaLnBrk="1" hangingPunct="1"/>
            <a:endParaRPr lang="en-US" sz="3200" b="1" dirty="0">
              <a:solidFill>
                <a:srgbClr val="FFFFFF"/>
              </a:solidFill>
              <a:latin typeface="Times"/>
              <a:ea typeface="Arial" pitchFamily="1" charset="0"/>
              <a:cs typeface="Times"/>
            </a:endParaRPr>
          </a:p>
          <a:p>
            <a:pPr marL="342900" indent="-342900" eaLnBrk="1" hangingPunct="1">
              <a:buFontTx/>
              <a:buAutoNum type="arabicPeriod"/>
            </a:pPr>
            <a:r>
              <a:rPr lang="en-US" sz="3200" b="1" dirty="0">
                <a:solidFill>
                  <a:srgbClr val="FFFFFF"/>
                </a:solidFill>
                <a:latin typeface="Times"/>
                <a:ea typeface="Arial" pitchFamily="1" charset="0"/>
                <a:cs typeface="Times"/>
              </a:rPr>
              <a:t>Present and future citizens are beneficiaries of natural assets</a:t>
            </a:r>
          </a:p>
          <a:p>
            <a:pPr marL="342900" indent="-342900" eaLnBrk="1" hangingPunct="1">
              <a:buFontTx/>
              <a:buAutoNum type="arabicPeriod"/>
            </a:pPr>
            <a:endParaRPr lang="en-US" sz="3200" b="1" dirty="0">
              <a:solidFill>
                <a:srgbClr val="FFFFFF"/>
              </a:solidFill>
              <a:latin typeface="Times"/>
              <a:ea typeface="Arial" pitchFamily="1" charset="0"/>
              <a:cs typeface="Times"/>
            </a:endParaRPr>
          </a:p>
          <a:p>
            <a:pPr marL="342900" indent="-342900" eaLnBrk="1" hangingPunct="1">
              <a:buFontTx/>
              <a:buAutoNum type="arabicPeriod"/>
            </a:pPr>
            <a:r>
              <a:rPr lang="en-US" sz="3200" b="1" dirty="0">
                <a:solidFill>
                  <a:srgbClr val="FFFFFF"/>
                </a:solidFill>
                <a:latin typeface="Times"/>
                <a:ea typeface="Arial" pitchFamily="1" charset="0"/>
                <a:cs typeface="Times"/>
              </a:rPr>
              <a:t>Government has a firm fiduciary obligation to protect natural assets</a:t>
            </a:r>
          </a:p>
          <a:p>
            <a:pPr marL="342900" indent="-342900" eaLnBrk="1" hangingPunct="1">
              <a:buFontTx/>
              <a:buAutoNum type="arabicPeriod"/>
            </a:pPr>
            <a:endParaRPr lang="en-US" sz="2800" b="1" dirty="0">
              <a:solidFill>
                <a:srgbClr val="4F6228"/>
              </a:solidFill>
              <a:latin typeface="Calibri" pitchFamily="1" charset="0"/>
              <a:ea typeface="Arial" pitchFamily="1" charset="0"/>
              <a:cs typeface="Arial" pitchFamily="1" charset="0"/>
            </a:endParaRPr>
          </a:p>
          <a:p>
            <a:pPr marL="342900" indent="-342900" eaLnBrk="1" hangingPunct="1">
              <a:buFontTx/>
              <a:buAutoNum type="arabicPeriod"/>
            </a:pPr>
            <a:endParaRPr lang="en-US" sz="2800" b="1" dirty="0">
              <a:solidFill>
                <a:srgbClr val="4F6228"/>
              </a:solidFill>
              <a:latin typeface="Calibri" pitchFamily="1" charset="0"/>
              <a:ea typeface="Arial" pitchFamily="1" charset="0"/>
              <a:cs typeface="Arial" pitchFamily="1" charset="0"/>
            </a:endParaRPr>
          </a:p>
        </p:txBody>
      </p:sp>
      <p:sp>
        <p:nvSpPr>
          <p:cNvPr id="189443" name="TextBox 3"/>
          <p:cNvSpPr txBox="1">
            <a:spLocks noChangeArrowheads="1"/>
          </p:cNvSpPr>
          <p:nvPr/>
        </p:nvSpPr>
        <p:spPr bwMode="auto">
          <a:xfrm>
            <a:off x="1828800" y="533400"/>
            <a:ext cx="5715000" cy="1446550"/>
          </a:xfrm>
          <a:prstGeom prst="rect">
            <a:avLst/>
          </a:prstGeom>
          <a:noFill/>
          <a:ln w="9525">
            <a:noFill/>
            <a:miter lim="800000"/>
            <a:headEnd/>
            <a:tailEnd/>
          </a:ln>
        </p:spPr>
        <p:txBody>
          <a:bodyPr>
            <a:prstTxWarp prst="textNoShape">
              <a:avLst/>
            </a:prstTxWarp>
            <a:spAutoFit/>
          </a:bodyPr>
          <a:lstStyle/>
          <a:p>
            <a:pPr algn="ctr"/>
            <a:r>
              <a:rPr lang="en-US" sz="4800" b="1" dirty="0">
                <a:solidFill>
                  <a:schemeClr val="accent5">
                    <a:lumMod val="20000"/>
                    <a:lumOff val="80000"/>
                  </a:schemeClr>
                </a:solidFill>
                <a:latin typeface="Times"/>
                <a:cs typeface="Times"/>
              </a:rPr>
              <a:t>The Public Trust: </a:t>
            </a:r>
          </a:p>
          <a:p>
            <a:pPr algn="ctr"/>
            <a:r>
              <a:rPr lang="en-US" sz="4000" b="1" dirty="0">
                <a:latin typeface="Times"/>
                <a:cs typeface="Times"/>
              </a:rPr>
              <a:t>A Public Property Right</a:t>
            </a:r>
          </a:p>
        </p:txBody>
      </p:sp>
    </p:spTree>
    <p:extLst>
      <p:ext uri="{BB962C8B-B14F-4D97-AF65-F5344CB8AC3E}">
        <p14:creationId xmlns:p14="http://schemas.microsoft.com/office/powerpoint/2010/main" val="372612945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95586" name="TextBox 1"/>
          <p:cNvSpPr txBox="1">
            <a:spLocks noChangeArrowheads="1"/>
          </p:cNvSpPr>
          <p:nvPr/>
        </p:nvSpPr>
        <p:spPr bwMode="auto">
          <a:xfrm>
            <a:off x="685800" y="304800"/>
            <a:ext cx="7696200" cy="8217632"/>
          </a:xfrm>
          <a:prstGeom prst="rect">
            <a:avLst/>
          </a:prstGeom>
          <a:noFill/>
          <a:ln w="9525">
            <a:noFill/>
            <a:miter lim="800000"/>
            <a:headEnd/>
            <a:tailEnd/>
          </a:ln>
        </p:spPr>
        <p:txBody>
          <a:bodyPr>
            <a:prstTxWarp prst="textNoShape">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200000"/>
              </a:lnSpc>
            </a:pPr>
            <a:r>
              <a:rPr lang="en-US"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rPr>
              <a:t>“</a:t>
            </a:r>
            <a:r>
              <a:rPr lang="en-U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rPr>
              <a:t>[</a:t>
            </a:r>
            <a:r>
              <a:rPr lang="en-US"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rPr>
              <a:t>T]he </a:t>
            </a:r>
            <a:r>
              <a:rPr lang="en-U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a:rPr>
              <a:t>public trust doctrine is rooted in the precept that some resources are so central to the well-being of the community that they must be protected by distinctive, judge-made principles.”  </a:t>
            </a:r>
            <a:r>
              <a:rPr lang="en-US" sz="3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Prof. Charles F. Wilkinson</a:t>
            </a:r>
          </a:p>
          <a:p>
            <a:pPr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7634" name="TextBox 1"/>
          <p:cNvSpPr txBox="1">
            <a:spLocks noChangeArrowheads="1"/>
          </p:cNvSpPr>
          <p:nvPr/>
        </p:nvSpPr>
        <p:spPr bwMode="auto">
          <a:xfrm>
            <a:off x="1066800" y="838200"/>
            <a:ext cx="7162800" cy="1570038"/>
          </a:xfrm>
          <a:prstGeom prst="rect">
            <a:avLst/>
          </a:prstGeom>
          <a:noFill/>
          <a:ln w="9525">
            <a:noFill/>
            <a:miter lim="800000"/>
            <a:headEnd/>
            <a:tailEnd/>
          </a:ln>
        </p:spPr>
        <p:txBody>
          <a:bodyPr>
            <a:prstTxWarp prst="textNoShape">
              <a:avLst/>
            </a:prstTxWarp>
            <a:spAutoFit/>
          </a:bodyPr>
          <a:lstStyle/>
          <a:p>
            <a:endParaRPr lang="en-US">
              <a:solidFill>
                <a:srgbClr val="000000"/>
              </a:solidFill>
            </a:endParaRPr>
          </a:p>
          <a:p>
            <a:endParaRPr lang="en-US">
              <a:solidFill>
                <a:srgbClr val="000000"/>
              </a:solidFill>
            </a:endParaRPr>
          </a:p>
          <a:p>
            <a:endParaRPr lang="en-US">
              <a:solidFill>
                <a:srgbClr val="000000"/>
              </a:solidFill>
            </a:endParaRPr>
          </a:p>
          <a:p>
            <a:endParaRPr lang="en-US">
              <a:solidFill>
                <a:srgbClr val="000000"/>
              </a:solidFill>
            </a:endParaRPr>
          </a:p>
        </p:txBody>
      </p:sp>
      <p:sp>
        <p:nvSpPr>
          <p:cNvPr id="197635" name="Title 4"/>
          <p:cNvSpPr>
            <a:spLocks noGrp="1"/>
          </p:cNvSpPr>
          <p:nvPr>
            <p:ph type="title"/>
          </p:nvPr>
        </p:nvSpPr>
        <p:spPr/>
        <p:txBody>
          <a:bodyPr>
            <a:normAutofit fontScale="90000"/>
          </a:bodyPr>
          <a:lstStyle/>
          <a:p>
            <a:r>
              <a:rPr lang="en-US" b="1" smtClean="0"/>
              <a:t>The Trust as an Attribute of Sovereignty</a:t>
            </a:r>
            <a:r>
              <a:rPr lang="en-US" smtClean="0"/>
              <a:t/>
            </a:r>
            <a:br>
              <a:rPr lang="en-US" smtClean="0"/>
            </a:br>
            <a:endParaRPr lang="en-US" smtClean="0"/>
          </a:p>
        </p:txBody>
      </p:sp>
      <p:sp>
        <p:nvSpPr>
          <p:cNvPr id="197636" name="Content Placeholder 5"/>
          <p:cNvSpPr>
            <a:spLocks noGrp="1"/>
          </p:cNvSpPr>
          <p:nvPr>
            <p:ph idx="1"/>
          </p:nvPr>
        </p:nvSpPr>
        <p:spPr>
          <a:xfrm>
            <a:off x="533400" y="1752600"/>
            <a:ext cx="7772400" cy="4876800"/>
          </a:xfrm>
        </p:spPr>
        <p:txBody>
          <a:bodyPr/>
          <a:lstStyle/>
          <a:p>
            <a:pPr>
              <a:lnSpc>
                <a:spcPct val="200000"/>
              </a:lnSpc>
              <a:spcBef>
                <a:spcPct val="0"/>
              </a:spcBef>
            </a:pPr>
            <a:r>
              <a:rPr lang="en-US" sz="2800" dirty="0" smtClean="0">
                <a:latin typeface="Arial Black"/>
              </a:rPr>
              <a:t>“[</a:t>
            </a:r>
            <a:r>
              <a:rPr lang="en-US" sz="2800" dirty="0" err="1" smtClean="0">
                <a:latin typeface="Arial Black"/>
              </a:rPr>
              <a:t>H]istory</a:t>
            </a:r>
            <a:r>
              <a:rPr lang="en-US" sz="2800" dirty="0" smtClean="0">
                <a:latin typeface="Arial Black"/>
              </a:rPr>
              <a:t> and precedent have established the public trust as an inherent attribute of sovereignty. . . .”</a:t>
            </a:r>
            <a:r>
              <a:rPr lang="en-US" sz="2800" baseline="30000" dirty="0" smtClean="0">
                <a:latin typeface="Arial Black"/>
              </a:rPr>
              <a:t> </a:t>
            </a:r>
            <a:r>
              <a:rPr lang="en-US" sz="2800" dirty="0" smtClean="0">
                <a:latin typeface="Arial Black"/>
              </a:rPr>
              <a:t>  </a:t>
            </a:r>
            <a:r>
              <a:rPr lang="en-US" sz="2800" b="1" i="1" dirty="0" err="1" smtClean="0"/>
              <a:t>Waihole</a:t>
            </a:r>
            <a:r>
              <a:rPr lang="en-US" sz="2800" b="1" i="1" dirty="0" smtClean="0"/>
              <a:t> Ditch</a:t>
            </a:r>
            <a:r>
              <a:rPr lang="en-US" sz="2800" b="1" dirty="0" smtClean="0"/>
              <a:t> 94 Haw. 97, 130-31 (Hawaii Supreme Court 2000).   </a:t>
            </a:r>
          </a:p>
          <a:p>
            <a:pPr>
              <a:spcBef>
                <a:spcPct val="0"/>
              </a:spcBef>
            </a:pPr>
            <a:endParaRPr lang="en-US" sz="2800" dirty="0" smtClean="0"/>
          </a:p>
          <a:p>
            <a:pPr>
              <a:buFontTx/>
              <a:buNone/>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082" name="TextBox 3"/>
          <p:cNvSpPr txBox="1">
            <a:spLocks noChangeArrowheads="1"/>
          </p:cNvSpPr>
          <p:nvPr/>
        </p:nvSpPr>
        <p:spPr bwMode="auto">
          <a:xfrm>
            <a:off x="152400" y="152400"/>
            <a:ext cx="6477000" cy="6186488"/>
          </a:xfrm>
          <a:prstGeom prst="rect">
            <a:avLst/>
          </a:prstGeom>
          <a:noFill/>
          <a:ln w="9525">
            <a:noFill/>
            <a:miter lim="800000"/>
            <a:headEnd/>
            <a:tailEnd/>
          </a:ln>
        </p:spPr>
        <p:txBody>
          <a:bodyPr>
            <a:prstTxWarp prst="textNoShape">
              <a:avLst/>
            </a:prstTxWarp>
            <a:spAutoFit/>
          </a:bodyPr>
          <a:lstStyle/>
          <a:p>
            <a:pPr eaLnBrk="1" hangingPunct="1"/>
            <a:r>
              <a:rPr lang="en-US" sz="3600" b="1" dirty="0">
                <a:effectLst>
                  <a:outerShdw blurRad="38100" dist="38100" dir="2700000" algn="tl">
                    <a:srgbClr val="DDDDDD"/>
                  </a:outerShdw>
                </a:effectLst>
                <a:latin typeface="Calibri" pitchFamily="1" charset="0"/>
                <a:ea typeface="Arial" pitchFamily="1" charset="0"/>
                <a:cs typeface="Arial" pitchFamily="1" charset="0"/>
              </a:rPr>
              <a:t>“The State can no more abdicate its trust over property in which the whole people are interested . . . than it can abdicate its police powers in the administration of government and the preservation of peace . . . .”</a:t>
            </a:r>
          </a:p>
          <a:p>
            <a:pPr eaLnBrk="1" hangingPunct="1"/>
            <a:endParaRPr lang="en-US" sz="3600" b="1" dirty="0">
              <a:effectLst>
                <a:outerShdw blurRad="38100" dist="38100" dir="2700000" algn="tl">
                  <a:srgbClr val="DDDDDD"/>
                </a:outerShdw>
              </a:effectLst>
              <a:latin typeface="Calibri" pitchFamily="1" charset="0"/>
              <a:ea typeface="Arial" pitchFamily="1" charset="0"/>
              <a:cs typeface="Arial" pitchFamily="1" charset="0"/>
            </a:endParaRPr>
          </a:p>
          <a:p>
            <a:pPr eaLnBrk="1" hangingPunct="1"/>
            <a:r>
              <a:rPr lang="en-US" sz="3200" b="1" dirty="0">
                <a:effectLst>
                  <a:outerShdw blurRad="38100" dist="38100" dir="2700000" algn="tl">
                    <a:srgbClr val="DDDDDD"/>
                  </a:outerShdw>
                </a:effectLst>
                <a:latin typeface="Calibri" pitchFamily="1" charset="0"/>
                <a:ea typeface="Arial" pitchFamily="1" charset="0"/>
                <a:cs typeface="Arial" pitchFamily="1" charset="0"/>
              </a:rPr>
              <a:t>- </a:t>
            </a:r>
            <a:r>
              <a:rPr lang="en-US" sz="3200" b="1" i="1" dirty="0">
                <a:effectLst>
                  <a:outerShdw blurRad="38100" dist="38100" dir="2700000" algn="tl">
                    <a:srgbClr val="DDDDDD"/>
                  </a:outerShdw>
                </a:effectLst>
                <a:latin typeface="Calibri" pitchFamily="1" charset="0"/>
                <a:ea typeface="Arial" pitchFamily="1" charset="0"/>
                <a:cs typeface="Arial" pitchFamily="1" charset="0"/>
              </a:rPr>
              <a:t>Illinois Central R.R. </a:t>
            </a:r>
            <a:r>
              <a:rPr lang="en-US" sz="3200" b="1" i="1" dirty="0" err="1">
                <a:effectLst>
                  <a:outerShdw blurRad="38100" dist="38100" dir="2700000" algn="tl">
                    <a:srgbClr val="DDDDDD"/>
                  </a:outerShdw>
                </a:effectLst>
                <a:latin typeface="Calibri" pitchFamily="1" charset="0"/>
                <a:ea typeface="Arial" pitchFamily="1" charset="0"/>
                <a:cs typeface="Arial" pitchFamily="1" charset="0"/>
              </a:rPr>
              <a:t>v</a:t>
            </a:r>
            <a:r>
              <a:rPr lang="en-US" sz="3200" b="1" i="1" dirty="0">
                <a:effectLst>
                  <a:outerShdw blurRad="38100" dist="38100" dir="2700000" algn="tl">
                    <a:srgbClr val="DDDDDD"/>
                  </a:outerShdw>
                </a:effectLst>
                <a:latin typeface="Calibri" pitchFamily="1" charset="0"/>
                <a:ea typeface="Arial" pitchFamily="1" charset="0"/>
                <a:cs typeface="Arial" pitchFamily="1" charset="0"/>
              </a:rPr>
              <a:t>. Illinois</a:t>
            </a:r>
            <a:r>
              <a:rPr lang="en-US" sz="3200" b="1" dirty="0">
                <a:effectLst>
                  <a:outerShdw blurRad="38100" dist="38100" dir="2700000" algn="tl">
                    <a:srgbClr val="DDDDDD"/>
                  </a:outerShdw>
                </a:effectLst>
                <a:latin typeface="Calibri" pitchFamily="1" charset="0"/>
                <a:ea typeface="Arial" pitchFamily="1" charset="0"/>
                <a:cs typeface="Arial" pitchFamily="1" charset="0"/>
              </a:rPr>
              <a:t>, 146 U.S. 387, 453 (1982).</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95257" y="802979"/>
            <a:ext cx="3571845" cy="5154004"/>
          </a:xfrm>
          <a:prstGeom prst="rect">
            <a:avLst/>
          </a:prstGeom>
        </p:spPr>
      </p:pic>
      <p:sp>
        <p:nvSpPr>
          <p:cNvPr id="3" name="TextBox 2"/>
          <p:cNvSpPr txBox="1"/>
          <p:nvPr/>
        </p:nvSpPr>
        <p:spPr>
          <a:xfrm>
            <a:off x="4258018" y="1344523"/>
            <a:ext cx="4706230" cy="5262979"/>
          </a:xfrm>
          <a:prstGeom prst="rect">
            <a:avLst/>
          </a:prstGeom>
          <a:noFill/>
        </p:spPr>
        <p:txBody>
          <a:bodyPr wrap="square" rtlCol="0">
            <a:spAutoFit/>
          </a:bodyPr>
          <a:lstStyle/>
          <a:p>
            <a:r>
              <a:rPr lang="en-US" sz="3600" i="1" dirty="0" smtClean="0"/>
              <a:t>“The public trust doctrine carries enormous importance today, as many statutory systems fail in their basic purpose of protecting public resources. . . .”</a:t>
            </a:r>
          </a:p>
          <a:p>
            <a:endParaRPr lang="en-US" sz="2400" dirty="0"/>
          </a:p>
          <a:p>
            <a:r>
              <a:rPr lang="en-US" sz="2400" dirty="0" smtClean="0"/>
              <a:t>p. xxxv</a:t>
            </a:r>
            <a:endParaRPr lang="en-US" sz="2400" dirty="0"/>
          </a:p>
        </p:txBody>
      </p:sp>
    </p:spTree>
    <p:extLst>
      <p:ext uri="{BB962C8B-B14F-4D97-AF65-F5344CB8AC3E}">
        <p14:creationId xmlns:p14="http://schemas.microsoft.com/office/powerpoint/2010/main" val="40589125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2554545"/>
          </a:xfrm>
          <a:prstGeom prst="rect">
            <a:avLst/>
          </a:prstGeom>
          <a:noFill/>
          <a:ln w="9525">
            <a:noFill/>
            <a:miter lim="800000"/>
            <a:headEnd/>
            <a:tailEnd/>
          </a:ln>
        </p:spPr>
        <p:txBody>
          <a:bodyPr wrap="square">
            <a:prstTxWarp prst="textNoShape">
              <a:avLst/>
            </a:prstTxWarp>
            <a:spAutoFit/>
          </a:bodyPr>
          <a:lstStyle/>
          <a:p>
            <a:pPr marL="400050" indent="-400050" eaLnBrk="1" hangingPunct="1"/>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r>
              <a:rPr lang="en-US" sz="3200" b="1" dirty="0" smtClean="0">
                <a:solidFill>
                  <a:srgbClr val="FFFF00"/>
                </a:solidFill>
                <a:latin typeface="Calibri" pitchFamily="1" charset="0"/>
                <a:ea typeface="Arial" pitchFamily="1" charset="0"/>
                <a:cs typeface="Arial" pitchFamily="1" charset="0"/>
              </a:rPr>
              <a:t>III.	MODERN ENVIRONMENTAL LAW	</a:t>
            </a: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145" name="Text Box 1"/>
          <p:cNvSpPr txBox="1">
            <a:spLocks noChangeArrowheads="1"/>
          </p:cNvSpPr>
          <p:nvPr/>
        </p:nvSpPr>
        <p:spPr bwMode="auto">
          <a:xfrm>
            <a:off x="456481" y="653144"/>
            <a:ext cx="8228160" cy="942233"/>
          </a:xfrm>
          <a:prstGeom prst="rect">
            <a:avLst/>
          </a:prstGeom>
          <a:noFill/>
          <a:ln w="9525">
            <a:noFill/>
            <a:round/>
            <a:headEnd/>
            <a:tailEnd/>
          </a:ln>
          <a:effectLst/>
        </p:spPr>
        <p:txBody>
          <a:bodyPr lIns="0" tIns="0" rIns="0" bIns="0" anchor="ctr">
            <a:prstTxWarp prst="textNoShape">
              <a:avLst/>
            </a:prstTxWarp>
          </a:bodyPr>
          <a:lstStyle/>
          <a:p>
            <a:pPr algn="ctr">
              <a:lnSpc>
                <a:spcPct val="95000"/>
              </a:lnSpc>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400" b="1" dirty="0" smtClean="0">
                <a:solidFill>
                  <a:srgbClr val="000000"/>
                </a:solidFill>
                <a:latin typeface="Times New Roman" pitchFamily="1" charset="0"/>
                <a:ea typeface="Lucida Sans Unicode" pitchFamily="1" charset="0"/>
                <a:cs typeface="Lucida Sans Unicode" pitchFamily="1" charset="0"/>
              </a:rPr>
              <a:t>Has environmental law protected “</a:t>
            </a:r>
            <a:r>
              <a:rPr lang="en-US" sz="4400" b="1" dirty="0">
                <a:solidFill>
                  <a:srgbClr val="000000"/>
                </a:solidFill>
                <a:latin typeface="Times New Roman" pitchFamily="1" charset="0"/>
                <a:ea typeface="Lucida Sans Unicode" pitchFamily="1" charset="0"/>
                <a:cs typeface="Lucida Sans Unicode" pitchFamily="1" charset="0"/>
              </a:rPr>
              <a:t>Islands of </a:t>
            </a:r>
            <a:r>
              <a:rPr lang="en-US" sz="4400" b="1" dirty="0" err="1">
                <a:solidFill>
                  <a:srgbClr val="000000"/>
                </a:solidFill>
                <a:latin typeface="Times New Roman" pitchFamily="1" charset="0"/>
                <a:ea typeface="Lucida Sans Unicode" pitchFamily="1" charset="0"/>
                <a:cs typeface="Lucida Sans Unicode" pitchFamily="1" charset="0"/>
              </a:rPr>
              <a:t>Indianness</a:t>
            </a:r>
            <a:r>
              <a:rPr lang="en-US" sz="4400" b="1" dirty="0" smtClean="0">
                <a:solidFill>
                  <a:srgbClr val="000000"/>
                </a:solidFill>
                <a:latin typeface="Times New Roman" pitchFamily="1" charset="0"/>
                <a:ea typeface="Lucida Sans Unicode" pitchFamily="1" charset="0"/>
                <a:cs typeface="Lucida Sans Unicode" pitchFamily="1" charset="0"/>
              </a:rPr>
              <a:t>”?</a:t>
            </a:r>
            <a:r>
              <a:rPr lang="en-US" sz="4400" b="1" dirty="0">
                <a:solidFill>
                  <a:srgbClr val="000000"/>
                </a:solidFill>
                <a:latin typeface="Times New Roman" pitchFamily="1" charset="0"/>
                <a:ea typeface="Lucida Sans Unicode" pitchFamily="1" charset="0"/>
                <a:cs typeface="Lucida Sans Unicode" pitchFamily="1" charset="0"/>
              </a:rPr>
              <a:t/>
            </a:r>
            <a:br>
              <a:rPr lang="en-US" sz="4400" b="1" dirty="0">
                <a:solidFill>
                  <a:srgbClr val="000000"/>
                </a:solidFill>
                <a:latin typeface="Times New Roman" pitchFamily="1" charset="0"/>
                <a:ea typeface="Lucida Sans Unicode" pitchFamily="1" charset="0"/>
                <a:cs typeface="Lucida Sans Unicode" pitchFamily="1" charset="0"/>
              </a:rPr>
            </a:br>
            <a:endParaRPr lang="en-US" sz="4000" dirty="0">
              <a:solidFill>
                <a:srgbClr val="000000"/>
              </a:solidFill>
              <a:latin typeface="Times New Roman" pitchFamily="1" charset="0"/>
              <a:ea typeface="Lucida Sans Unicode" pitchFamily="1" charset="0"/>
              <a:cs typeface="Lucida Sans Unicode" pitchFamily="1" charset="0"/>
            </a:endParaRPr>
          </a:p>
        </p:txBody>
      </p:sp>
      <p:pic>
        <p:nvPicPr>
          <p:cNvPr id="6146" name="Picture 2"/>
          <p:cNvPicPr>
            <a:picLocks noChangeAspect="1" noChangeArrowheads="1"/>
          </p:cNvPicPr>
          <p:nvPr/>
        </p:nvPicPr>
        <p:blipFill>
          <a:blip r:embed="rId3"/>
          <a:srcRect/>
          <a:stretch>
            <a:fillRect/>
          </a:stretch>
        </p:blipFill>
        <p:spPr bwMode="auto">
          <a:xfrm>
            <a:off x="1451520" y="1578406"/>
            <a:ext cx="6220800" cy="4643047"/>
          </a:xfrm>
          <a:prstGeom prst="rect">
            <a:avLst/>
          </a:prstGeom>
          <a:noFill/>
          <a:ln w="9525">
            <a:noFill/>
            <a:round/>
            <a:headEnd/>
            <a:tailEnd/>
          </a:ln>
          <a:effectLst/>
        </p:spPr>
      </p:pic>
    </p:spTree>
    <p:extLst>
      <p:ext uri="{BB962C8B-B14F-4D97-AF65-F5344CB8AC3E}">
        <p14:creationId xmlns:p14="http://schemas.microsoft.com/office/powerpoint/2010/main" val="25060738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a:srcRect/>
          <a:stretch>
            <a:fillRect/>
          </a:stretch>
        </p:blipFill>
        <p:spPr bwMode="auto">
          <a:xfrm>
            <a:off x="0" y="0"/>
            <a:ext cx="9123840" cy="6858000"/>
          </a:xfrm>
          <a:prstGeom prst="rect">
            <a:avLst/>
          </a:prstGeom>
          <a:noFill/>
          <a:ln w="9525">
            <a:noFill/>
            <a:round/>
            <a:headEnd/>
            <a:tailEnd/>
          </a:ln>
          <a:effectLst/>
        </p:spPr>
      </p:pic>
      <p:sp>
        <p:nvSpPr>
          <p:cNvPr id="3" name="TextBox 2"/>
          <p:cNvSpPr txBox="1"/>
          <p:nvPr/>
        </p:nvSpPr>
        <p:spPr>
          <a:xfrm>
            <a:off x="229508" y="1239259"/>
            <a:ext cx="6074325" cy="1077218"/>
          </a:xfrm>
          <a:prstGeom prst="rect">
            <a:avLst/>
          </a:prstGeom>
          <a:noFill/>
        </p:spPr>
        <p:txBody>
          <a:bodyPr wrap="square" rtlCol="0">
            <a:spAutoFit/>
          </a:bodyPr>
          <a:lstStyle/>
          <a:p>
            <a:r>
              <a:rPr lang="en-US" sz="3200" dirty="0">
                <a:solidFill>
                  <a:schemeClr val="bg1"/>
                </a:solidFill>
              </a:rPr>
              <a:t>D</a:t>
            </a:r>
            <a:r>
              <a:rPr lang="en-US" sz="3200" dirty="0" smtClean="0">
                <a:solidFill>
                  <a:schemeClr val="bg1"/>
                </a:solidFill>
              </a:rPr>
              <a:t>evastated salmon runs, collapsed ecology  </a:t>
            </a:r>
            <a:endParaRPr lang="en-US" sz="3200" dirty="0">
              <a:solidFill>
                <a:schemeClr val="bg1"/>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3046988"/>
          </a:xfrm>
          <a:prstGeom prst="rect">
            <a:avLst/>
          </a:prstGeom>
          <a:noFill/>
          <a:ln w="9525">
            <a:noFill/>
            <a:miter lim="800000"/>
            <a:headEnd/>
            <a:tailEnd/>
          </a:ln>
        </p:spPr>
        <p:txBody>
          <a:bodyPr wrap="square">
            <a:prstTxWarp prst="textNoShape">
              <a:avLst/>
            </a:prstTxWarp>
            <a:spAutoFit/>
          </a:bodyPr>
          <a:lstStyle/>
          <a:p>
            <a:pPr marL="400050" indent="-400050" eaLnBrk="1" hangingPunct="1">
              <a:buFontTx/>
              <a:buAutoNum type="romanUcPeriod"/>
            </a:pPr>
            <a:r>
              <a:rPr lang="en-US" sz="3200" b="1" dirty="0" smtClean="0">
                <a:solidFill>
                  <a:srgbClr val="FFFF00"/>
                </a:solidFill>
                <a:latin typeface="Calibri" pitchFamily="1" charset="0"/>
                <a:ea typeface="Arial" pitchFamily="1" charset="0"/>
                <a:cs typeface="Arial" pitchFamily="1" charset="0"/>
              </a:rPr>
              <a:t>THE SOVERIGN TRUST FRAMEWORK</a:t>
            </a: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r>
              <a:rPr lang="en-US" sz="3200" b="1" dirty="0" smtClean="0">
                <a:solidFill>
                  <a:srgbClr val="FFFF00"/>
                </a:solidFill>
                <a:latin typeface="Calibri" pitchFamily="1" charset="0"/>
                <a:ea typeface="Arial" pitchFamily="1" charset="0"/>
                <a:cs typeface="Arial" pitchFamily="1" charset="0"/>
              </a:rPr>
              <a:t>MODERN ENVIRONMENTAL LAW </a:t>
            </a: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95300" y="0"/>
            <a:ext cx="8213725" cy="1047750"/>
          </a:xfrm>
        </p:spPr>
        <p:txBody>
          <a:bodyPr/>
          <a:lstStyle/>
          <a:p>
            <a:pPr eaLnBrk="1" hangingPunct="1">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a:latin typeface="Arial" charset="0"/>
                <a:ea typeface="ＭＳ Ｐゴシック" charset="0"/>
                <a:cs typeface="ＭＳ Ｐゴシック" charset="0"/>
              </a:rPr>
              <a:t>John Day Dam, Columbia River</a:t>
            </a:r>
          </a:p>
        </p:txBody>
      </p:sp>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0" y="1"/>
            <a:ext cx="90990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7524" name="Text Box 4"/>
          <p:cNvSpPr txBox="1">
            <a:spLocks noChangeArrowheads="1"/>
          </p:cNvSpPr>
          <p:nvPr/>
        </p:nvSpPr>
        <p:spPr bwMode="auto">
          <a:xfrm>
            <a:off x="4616450" y="4098925"/>
            <a:ext cx="1682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107525" name="Text Box 5"/>
          <p:cNvSpPr txBox="1">
            <a:spLocks noChangeArrowheads="1"/>
          </p:cNvSpPr>
          <p:nvPr/>
        </p:nvSpPr>
        <p:spPr bwMode="auto">
          <a:xfrm>
            <a:off x="4630738" y="4562475"/>
            <a:ext cx="39401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a:p>
        </p:txBody>
      </p:sp>
      <p:sp>
        <p:nvSpPr>
          <p:cNvPr id="107526" name="Text Box 6"/>
          <p:cNvSpPr txBox="1">
            <a:spLocks noChangeArrowheads="1"/>
          </p:cNvSpPr>
          <p:nvPr/>
        </p:nvSpPr>
        <p:spPr bwMode="auto">
          <a:xfrm>
            <a:off x="4404528" y="3495707"/>
            <a:ext cx="4506913" cy="303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2F2F"/>
                </a:solidFill>
                <a:latin typeface="Times New Roman" charset="0"/>
                <a:cs typeface="MS Gothic" charset="0"/>
              </a:rPr>
              <a:t>My people are suffering. . . . It is almost impossible to describe in words the pain and suffering this has caused my people.  We have been fisherman for thousands of years.  It is our life, not just our economy.</a:t>
            </a:r>
            <a:r>
              <a:rPr lang="ja-JP" altLang="en-US" b="1" dirty="0">
                <a:solidFill>
                  <a:srgbClr val="FF2F2F"/>
                </a:solidFill>
                <a:latin typeface="Times New Roman" charset="0"/>
                <a:cs typeface="MS Gothic" charset="0"/>
              </a:rPr>
              <a:t>”</a:t>
            </a:r>
            <a:r>
              <a:rPr lang="en-US" b="1" dirty="0">
                <a:solidFill>
                  <a:srgbClr val="FF2F2F"/>
                </a:solidFill>
                <a:latin typeface="Times New Roman" charset="0"/>
                <a:cs typeface="MS Gothic" charset="0"/>
              </a:rPr>
              <a:t>  </a:t>
            </a:r>
            <a:r>
              <a:rPr lang="en-US" b="1" dirty="0" err="1" smtClean="0">
                <a:solidFill>
                  <a:srgbClr val="FF2F2F"/>
                </a:solidFill>
                <a:latin typeface="Times New Roman" charset="0"/>
                <a:cs typeface="MS Gothic" charset="0"/>
              </a:rPr>
              <a:t>Antone</a:t>
            </a:r>
            <a:r>
              <a:rPr lang="en-US" b="1" dirty="0" smtClean="0">
                <a:solidFill>
                  <a:srgbClr val="FF2F2F"/>
                </a:solidFill>
                <a:latin typeface="Times New Roman" charset="0"/>
                <a:cs typeface="MS Gothic" charset="0"/>
              </a:rPr>
              <a:t> </a:t>
            </a:r>
            <a:r>
              <a:rPr lang="en-US" b="1" dirty="0" err="1">
                <a:solidFill>
                  <a:srgbClr val="FF2F2F"/>
                </a:solidFill>
                <a:latin typeface="Times New Roman" charset="0"/>
                <a:cs typeface="MS Gothic" charset="0"/>
              </a:rPr>
              <a:t>Minthorn</a:t>
            </a:r>
            <a:r>
              <a:rPr lang="en-US" b="1" dirty="0">
                <a:solidFill>
                  <a:srgbClr val="FF2F2F"/>
                </a:solidFill>
                <a:latin typeface="Times New Roman" charset="0"/>
                <a:cs typeface="MS Gothic" charset="0"/>
              </a:rPr>
              <a:t>, </a:t>
            </a:r>
            <a:r>
              <a:rPr lang="en-US" b="1" dirty="0">
                <a:solidFill>
                  <a:srgbClr val="FF2F2F"/>
                </a:solidFill>
                <a:cs typeface="MS Gothic" charset="0"/>
              </a:rPr>
              <a:t>Umatilla </a:t>
            </a:r>
            <a:r>
              <a:rPr lang="en-US" b="1" dirty="0" smtClean="0">
                <a:solidFill>
                  <a:srgbClr val="FF2F2F"/>
                </a:solidFill>
                <a:cs typeface="MS Gothic" charset="0"/>
              </a:rPr>
              <a:t>Tribe</a:t>
            </a:r>
            <a:r>
              <a:rPr lang="en-US" b="1" dirty="0" smtClean="0">
                <a:solidFill>
                  <a:srgbClr val="000000"/>
                </a:solidFill>
                <a:cs typeface="MS Gothic" charset="0"/>
              </a:rPr>
              <a:t> </a:t>
            </a:r>
            <a:endParaRPr lang="en-US" b="1" dirty="0">
              <a:solidFill>
                <a:srgbClr val="000000"/>
              </a:solidFill>
              <a:cs typeface="MS Gothic"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ages-2.jpeg"/>
          <p:cNvPicPr>
            <a:picLocks noGrp="1" noChangeAspect="1"/>
          </p:cNvPicPr>
          <p:nvPr>
            <p:ph idx="1"/>
          </p:nvPr>
        </p:nvPicPr>
        <p:blipFill>
          <a:blip r:embed="rId2"/>
          <a:srcRect l="-16026" r="-16026"/>
          <a:stretch>
            <a:fillRect/>
          </a:stretch>
        </p:blipFill>
        <p:spPr>
          <a:xfrm>
            <a:off x="-1676292" y="-217324"/>
            <a:ext cx="12865126" cy="7075324"/>
          </a:xfrm>
        </p:spPr>
      </p:pic>
      <p:sp>
        <p:nvSpPr>
          <p:cNvPr id="5" name="TextBox 4"/>
          <p:cNvSpPr txBox="1"/>
          <p:nvPr/>
        </p:nvSpPr>
        <p:spPr>
          <a:xfrm>
            <a:off x="859692" y="3893386"/>
            <a:ext cx="6185877" cy="830997"/>
          </a:xfrm>
          <a:prstGeom prst="rect">
            <a:avLst/>
          </a:prstGeom>
          <a:noFill/>
        </p:spPr>
        <p:txBody>
          <a:bodyPr wrap="square" rtlCol="0">
            <a:spAutoFit/>
          </a:bodyPr>
          <a:lstStyle/>
          <a:p>
            <a:r>
              <a:rPr lang="en-US" sz="4800" dirty="0" smtClean="0">
                <a:solidFill>
                  <a:srgbClr val="FFFA08"/>
                </a:solidFill>
              </a:rPr>
              <a:t>Industrial clear cuts</a:t>
            </a:r>
            <a:endParaRPr lang="en-US" sz="4800" dirty="0">
              <a:solidFill>
                <a:srgbClr val="FFFA08"/>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3"/>
          <a:srcRect/>
          <a:stretch>
            <a:fillRect/>
          </a:stretch>
        </p:blipFill>
        <p:spPr bwMode="auto">
          <a:xfrm>
            <a:off x="0" y="207382"/>
            <a:ext cx="4354560" cy="6636217"/>
          </a:xfrm>
          <a:prstGeom prst="rect">
            <a:avLst/>
          </a:prstGeom>
          <a:noFill/>
          <a:ln w="9525">
            <a:noFill/>
            <a:round/>
            <a:headEnd/>
            <a:tailEnd/>
          </a:ln>
          <a:effectLst/>
        </p:spPr>
      </p:pic>
      <p:pic>
        <p:nvPicPr>
          <p:cNvPr id="51202" name="Picture 2"/>
          <p:cNvPicPr>
            <a:picLocks noChangeAspect="1" noChangeArrowheads="1"/>
          </p:cNvPicPr>
          <p:nvPr/>
        </p:nvPicPr>
        <p:blipFill>
          <a:blip r:embed="rId4"/>
          <a:srcRect/>
          <a:stretch>
            <a:fillRect/>
          </a:stretch>
        </p:blipFill>
        <p:spPr bwMode="auto">
          <a:xfrm>
            <a:off x="4354560" y="207382"/>
            <a:ext cx="4769280" cy="6636217"/>
          </a:xfrm>
          <a:prstGeom prst="rect">
            <a:avLst/>
          </a:prstGeom>
          <a:noFill/>
          <a:ln w="9525">
            <a:noFill/>
            <a:round/>
            <a:headEnd/>
            <a:tailEnd/>
          </a:ln>
          <a:effectLst/>
        </p:spPr>
      </p:pic>
      <p:sp>
        <p:nvSpPr>
          <p:cNvPr id="4" name="TextBox 3"/>
          <p:cNvSpPr txBox="1"/>
          <p:nvPr/>
        </p:nvSpPr>
        <p:spPr>
          <a:xfrm>
            <a:off x="306011" y="504883"/>
            <a:ext cx="4048549" cy="584776"/>
          </a:xfrm>
          <a:prstGeom prst="rect">
            <a:avLst/>
          </a:prstGeom>
          <a:noFill/>
        </p:spPr>
        <p:txBody>
          <a:bodyPr wrap="square" rtlCol="0">
            <a:spAutoFit/>
          </a:bodyPr>
          <a:lstStyle/>
          <a:p>
            <a:r>
              <a:rPr lang="en-US" sz="3200" dirty="0" smtClean="0"/>
              <a:t>Industrial strip mining</a:t>
            </a:r>
            <a:endParaRPr lang="en-US" sz="32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B_BKn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9" y="0"/>
            <a:ext cx="9376019" cy="6857999"/>
          </a:xfrm>
          <a:prstGeom prst="rect">
            <a:avLst/>
          </a:prstGeom>
        </p:spPr>
      </p:pic>
      <p:sp>
        <p:nvSpPr>
          <p:cNvPr id="3" name="TextBox 2"/>
          <p:cNvSpPr txBox="1"/>
          <p:nvPr/>
        </p:nvSpPr>
        <p:spPr>
          <a:xfrm>
            <a:off x="786965" y="1770961"/>
            <a:ext cx="6295723" cy="2677656"/>
          </a:xfrm>
          <a:prstGeom prst="rect">
            <a:avLst/>
          </a:prstGeom>
          <a:noFill/>
        </p:spPr>
        <p:txBody>
          <a:bodyPr wrap="square" rtlCol="0">
            <a:spAutoFit/>
          </a:bodyPr>
          <a:lstStyle/>
          <a:p>
            <a:r>
              <a:rPr lang="en-US" sz="2800" dirty="0" smtClean="0">
                <a:solidFill>
                  <a:schemeClr val="bg1"/>
                </a:solidFill>
              </a:rPr>
              <a:t>Pebble Mine proposed in Bristol Bay</a:t>
            </a:r>
          </a:p>
          <a:p>
            <a:endParaRPr lang="en-US" sz="2800" dirty="0">
              <a:solidFill>
                <a:schemeClr val="bg1"/>
              </a:solidFill>
            </a:endParaRPr>
          </a:p>
          <a:p>
            <a:r>
              <a:rPr lang="en-US" sz="2800" dirty="0" smtClean="0">
                <a:solidFill>
                  <a:schemeClr val="bg1"/>
                </a:solidFill>
              </a:rPr>
              <a:t>2.5 billion tons of contaminated waste</a:t>
            </a:r>
          </a:p>
          <a:p>
            <a:endParaRPr lang="en-US" sz="2800" dirty="0">
              <a:solidFill>
                <a:schemeClr val="bg1"/>
              </a:solidFill>
            </a:endParaRPr>
          </a:p>
          <a:p>
            <a:r>
              <a:rPr lang="en-US" sz="2800" dirty="0" smtClean="0">
                <a:solidFill>
                  <a:schemeClr val="bg1"/>
                </a:solidFill>
              </a:rPr>
              <a:t>Destroy 90 miles of streams bearing salmon used by Native Alaskans</a:t>
            </a:r>
            <a:endParaRPr lang="en-US" sz="2800" dirty="0">
              <a:solidFill>
                <a:schemeClr val="bg1"/>
              </a:solidFill>
            </a:endParaRPr>
          </a:p>
        </p:txBody>
      </p:sp>
    </p:spTree>
    <p:extLst>
      <p:ext uri="{BB962C8B-B14F-4D97-AF65-F5344CB8AC3E}">
        <p14:creationId xmlns:p14="http://schemas.microsoft.com/office/powerpoint/2010/main" val="23280120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Iron Ore Mining in </a:t>
            </a:r>
            <a:r>
              <a:rPr lang="en-US" dirty="0" err="1" smtClean="0"/>
              <a:t>Objibwe</a:t>
            </a:r>
            <a:r>
              <a:rPr lang="en-US" dirty="0" smtClean="0"/>
              <a:t> Ceded Territory</a:t>
            </a:r>
            <a:endParaRPr lang="en-US" dirty="0"/>
          </a:p>
        </p:txBody>
      </p:sp>
      <p:pic>
        <p:nvPicPr>
          <p:cNvPr id="4" name="Content Placeholder 3" descr="BRWA_mine_site_in_brw_map.jpg"/>
          <p:cNvPicPr>
            <a:picLocks noGrp="1" noChangeAspect="1"/>
          </p:cNvPicPr>
          <p:nvPr>
            <p:ph idx="1"/>
          </p:nvPr>
        </p:nvPicPr>
        <p:blipFill>
          <a:blip r:embed="rId2">
            <a:extLst>
              <a:ext uri="{28A0092B-C50C-407E-A947-70E740481C1C}">
                <a14:useLocalDpi xmlns:a14="http://schemas.microsoft.com/office/drawing/2010/main" val="0"/>
              </a:ext>
            </a:extLst>
          </a:blip>
          <a:srcRect t="17199" b="17199"/>
          <a:stretch>
            <a:fillRect/>
          </a:stretch>
        </p:blipFill>
        <p:spPr>
          <a:xfrm>
            <a:off x="457200" y="1726960"/>
            <a:ext cx="8229600" cy="4525963"/>
          </a:xfrm>
        </p:spPr>
      </p:pic>
    </p:spTree>
    <p:extLst>
      <p:ext uri="{BB962C8B-B14F-4D97-AF65-F5344CB8AC3E}">
        <p14:creationId xmlns:p14="http://schemas.microsoft.com/office/powerpoint/2010/main" val="2417387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Penokee</a:t>
            </a:r>
            <a:r>
              <a:rPr lang="en-US" dirty="0" smtClean="0"/>
              <a:t> Ridge</a:t>
            </a:r>
            <a:endParaRPr lang="en-US" dirty="0"/>
          </a:p>
        </p:txBody>
      </p:sp>
      <p:pic>
        <p:nvPicPr>
          <p:cNvPr id="4" name="Content Placeholder 3" descr="nfs-overlook.jpg"/>
          <p:cNvPicPr>
            <a:picLocks noGrp="1" noChangeAspect="1"/>
          </p:cNvPicPr>
          <p:nvPr>
            <p:ph idx="1"/>
          </p:nvPr>
        </p:nvPicPr>
        <p:blipFill>
          <a:blip r:embed="rId3">
            <a:extLst>
              <a:ext uri="{28A0092B-C50C-407E-A947-70E740481C1C}">
                <a14:useLocalDpi xmlns:a14="http://schemas.microsoft.com/office/drawing/2010/main" val="0"/>
              </a:ext>
            </a:extLst>
          </a:blip>
          <a:srcRect t="503" b="503"/>
          <a:stretch>
            <a:fillRect/>
          </a:stretch>
        </p:blipFill>
        <p:spPr/>
      </p:pic>
      <p:sp>
        <p:nvSpPr>
          <p:cNvPr id="3" name="TextBox 2"/>
          <p:cNvSpPr txBox="1"/>
          <p:nvPr/>
        </p:nvSpPr>
        <p:spPr>
          <a:xfrm>
            <a:off x="2611294" y="3309371"/>
            <a:ext cx="5043732" cy="523220"/>
          </a:xfrm>
          <a:prstGeom prst="rect">
            <a:avLst/>
          </a:prstGeom>
          <a:noFill/>
        </p:spPr>
        <p:txBody>
          <a:bodyPr wrap="square" rtlCol="0">
            <a:spAutoFit/>
          </a:bodyPr>
          <a:lstStyle/>
          <a:p>
            <a:r>
              <a:rPr lang="en-US" sz="2800" dirty="0" smtClean="0">
                <a:solidFill>
                  <a:schemeClr val="bg1"/>
                </a:solidFill>
              </a:rPr>
              <a:t>Site of proposed mine</a:t>
            </a:r>
            <a:endParaRPr lang="en-US" sz="2800" dirty="0">
              <a:solidFill>
                <a:schemeClr val="bg1"/>
              </a:solidFill>
            </a:endParaRPr>
          </a:p>
        </p:txBody>
      </p:sp>
    </p:spTree>
    <p:extLst>
      <p:ext uri="{BB962C8B-B14F-4D97-AF65-F5344CB8AC3E}">
        <p14:creationId xmlns:p14="http://schemas.microsoft.com/office/powerpoint/2010/main" val="2270295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Kakogon</a:t>
            </a:r>
            <a:r>
              <a:rPr lang="en-US" dirty="0" smtClean="0"/>
              <a:t> Slough</a:t>
            </a:r>
            <a:endParaRPr lang="en-US" dirty="0"/>
          </a:p>
        </p:txBody>
      </p:sp>
      <p:pic>
        <p:nvPicPr>
          <p:cNvPr id="4" name="Content Placeholder 3" descr="caroline-lake.jpg"/>
          <p:cNvPicPr>
            <a:picLocks noGrp="1" noChangeAspect="1"/>
          </p:cNvPicPr>
          <p:nvPr>
            <p:ph idx="1"/>
          </p:nvPr>
        </p:nvPicPr>
        <p:blipFill>
          <a:blip r:embed="rId3">
            <a:extLst>
              <a:ext uri="{28A0092B-C50C-407E-A947-70E740481C1C}">
                <a14:useLocalDpi xmlns:a14="http://schemas.microsoft.com/office/drawing/2010/main" val="0"/>
              </a:ext>
            </a:extLst>
          </a:blip>
          <a:srcRect t="503" b="503"/>
          <a:stretch>
            <a:fillRect/>
          </a:stretch>
        </p:blipFill>
        <p:spPr/>
      </p:pic>
      <p:sp>
        <p:nvSpPr>
          <p:cNvPr id="3" name="TextBox 2"/>
          <p:cNvSpPr txBox="1"/>
          <p:nvPr/>
        </p:nvSpPr>
        <p:spPr>
          <a:xfrm>
            <a:off x="983707" y="3702918"/>
            <a:ext cx="5383558" cy="523220"/>
          </a:xfrm>
          <a:prstGeom prst="rect">
            <a:avLst/>
          </a:prstGeom>
          <a:noFill/>
        </p:spPr>
        <p:txBody>
          <a:bodyPr wrap="square" rtlCol="0">
            <a:spAutoFit/>
          </a:bodyPr>
          <a:lstStyle/>
          <a:p>
            <a:r>
              <a:rPr lang="en-US" sz="2800" dirty="0" smtClean="0">
                <a:solidFill>
                  <a:schemeClr val="bg1"/>
                </a:solidFill>
              </a:rPr>
              <a:t>Downriver from the proposed mine</a:t>
            </a:r>
            <a:endParaRPr lang="en-US" sz="2800" dirty="0">
              <a:solidFill>
                <a:schemeClr val="bg1"/>
              </a:solidFill>
            </a:endParaRPr>
          </a:p>
        </p:txBody>
      </p:sp>
    </p:spTree>
    <p:extLst>
      <p:ext uri="{BB962C8B-B14F-4D97-AF65-F5344CB8AC3E}">
        <p14:creationId xmlns:p14="http://schemas.microsoft.com/office/powerpoint/2010/main" val="717886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Michigan’s Empire Mine</a:t>
            </a:r>
            <a:endParaRPr lang="en-US" dirty="0"/>
          </a:p>
        </p:txBody>
      </p:sp>
      <p:pic>
        <p:nvPicPr>
          <p:cNvPr id="4" name="Content Placeholder 3" descr="26145353-mjs_mine_1_of_hoffman.jpg_mine.jpg"/>
          <p:cNvPicPr>
            <a:picLocks noGrp="1" noChangeAspect="1"/>
          </p:cNvPicPr>
          <p:nvPr>
            <p:ph idx="1"/>
          </p:nvPr>
        </p:nvPicPr>
        <p:blipFill>
          <a:blip r:embed="rId3">
            <a:extLst>
              <a:ext uri="{28A0092B-C50C-407E-A947-70E740481C1C}">
                <a14:useLocalDpi xmlns:a14="http://schemas.microsoft.com/office/drawing/2010/main" val="0"/>
              </a:ext>
            </a:extLst>
          </a:blip>
          <a:srcRect t="5518" b="5518"/>
          <a:stretch>
            <a:fillRect/>
          </a:stretch>
        </p:blipFill>
        <p:spPr>
          <a:xfrm>
            <a:off x="457200" y="1417638"/>
            <a:ext cx="8229600" cy="4525963"/>
          </a:xfrm>
        </p:spPr>
      </p:pic>
      <p:sp>
        <p:nvSpPr>
          <p:cNvPr id="5" name="TextBox 4"/>
          <p:cNvSpPr txBox="1"/>
          <p:nvPr/>
        </p:nvSpPr>
        <p:spPr>
          <a:xfrm>
            <a:off x="586128" y="5959178"/>
            <a:ext cx="7977850" cy="584776"/>
          </a:xfrm>
          <a:prstGeom prst="rect">
            <a:avLst/>
          </a:prstGeom>
          <a:noFill/>
        </p:spPr>
        <p:txBody>
          <a:bodyPr wrap="square" rtlCol="0">
            <a:spAutoFit/>
          </a:bodyPr>
          <a:lstStyle/>
          <a:p>
            <a:pPr algn="ctr"/>
            <a:r>
              <a:rPr lang="en-US" sz="3200" dirty="0" smtClean="0"/>
              <a:t>One mile across;</a:t>
            </a:r>
            <a:r>
              <a:rPr lang="en-US" sz="3200" baseline="0" dirty="0" smtClean="0"/>
              <a:t> </a:t>
            </a:r>
            <a:r>
              <a:rPr lang="en-US" sz="3200" dirty="0" smtClean="0"/>
              <a:t>1,200</a:t>
            </a:r>
            <a:r>
              <a:rPr lang="en-US" sz="3200" baseline="0" dirty="0" smtClean="0"/>
              <a:t> feet deep</a:t>
            </a:r>
            <a:endParaRPr lang="en-US" sz="3200" dirty="0"/>
          </a:p>
        </p:txBody>
      </p:sp>
    </p:spTree>
    <p:extLst>
      <p:ext uri="{BB962C8B-B14F-4D97-AF65-F5344CB8AC3E}">
        <p14:creationId xmlns:p14="http://schemas.microsoft.com/office/powerpoint/2010/main" val="4177073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‘Harvest Camp’ Challenges Iron Ore Pit Mine</a:t>
            </a:r>
            <a:endParaRPr lang="en-US" dirty="0"/>
          </a:p>
        </p:txBody>
      </p:sp>
      <p:pic>
        <p:nvPicPr>
          <p:cNvPr id="4" name="Content Placeholder 3" descr="In Penokees camp  tribes flex treaty muscles to block mine   WisconsinWatch.org.png"/>
          <p:cNvPicPr>
            <a:picLocks noGrp="1" noChangeAspect="1"/>
          </p:cNvPicPr>
          <p:nvPr>
            <p:ph idx="1"/>
          </p:nvPr>
        </p:nvPicPr>
        <p:blipFill>
          <a:blip r:embed="rId2">
            <a:extLst>
              <a:ext uri="{28A0092B-C50C-407E-A947-70E740481C1C}">
                <a14:useLocalDpi xmlns:a14="http://schemas.microsoft.com/office/drawing/2010/main" val="0"/>
              </a:ext>
            </a:extLst>
          </a:blip>
          <a:srcRect t="21350" b="21350"/>
          <a:stretch>
            <a:fillRect/>
          </a:stretch>
        </p:blipFill>
        <p:spPr/>
      </p:pic>
    </p:spTree>
    <p:extLst>
      <p:ext uri="{BB962C8B-B14F-4D97-AF65-F5344CB8AC3E}">
        <p14:creationId xmlns:p14="http://schemas.microsoft.com/office/powerpoint/2010/main" val="2064151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30720" y="273629"/>
            <a:ext cx="8128000" cy="6584371"/>
          </a:xfrm>
          <a:prstGeom prst="rect">
            <a:avLst/>
          </a:prstGeom>
        </p:spPr>
      </p:pic>
      <p:sp>
        <p:nvSpPr>
          <p:cNvPr id="4" name="TextBox 3"/>
          <p:cNvSpPr txBox="1"/>
          <p:nvPr/>
        </p:nvSpPr>
        <p:spPr>
          <a:xfrm>
            <a:off x="1499455" y="2402021"/>
            <a:ext cx="6410937" cy="3816429"/>
          </a:xfrm>
          <a:prstGeom prst="rect">
            <a:avLst/>
          </a:prstGeom>
          <a:noFill/>
        </p:spPr>
        <p:txBody>
          <a:bodyPr wrap="square" rtlCol="0">
            <a:spAutoFit/>
          </a:bodyPr>
          <a:lstStyle/>
          <a:p>
            <a:pPr marL="0" lvl="1"/>
            <a:r>
              <a:rPr lang="en-US" sz="3200" dirty="0" smtClean="0">
                <a:solidFill>
                  <a:srgbClr val="FFFFFF"/>
                </a:solidFill>
                <a:latin typeface="Times New Roman" pitchFamily="1" charset="0"/>
                <a:ea typeface="Lucida Sans Unicode" pitchFamily="1" charset="0"/>
                <a:cs typeface="Lucida Sans Unicode" pitchFamily="1" charset="0"/>
              </a:rPr>
              <a:t>“At stake is nothing less than the ecological integrity of the land base and the physical and social health of Native Americans throughout the continent.” </a:t>
            </a:r>
          </a:p>
          <a:p>
            <a:pPr marL="0" lvl="1"/>
            <a:endParaRPr lang="en-US" sz="3200" dirty="0" smtClean="0">
              <a:solidFill>
                <a:srgbClr val="FFFFFF"/>
              </a:solidFill>
              <a:latin typeface="Times New Roman" pitchFamily="1" charset="0"/>
              <a:ea typeface="Lucida Sans Unicode" pitchFamily="1" charset="0"/>
              <a:cs typeface="Lucida Sans Unicode" pitchFamily="1" charset="0"/>
            </a:endParaRPr>
          </a:p>
          <a:p>
            <a:pPr marL="0" lvl="1"/>
            <a:r>
              <a:rPr lang="en-US" sz="3200" dirty="0" smtClean="0">
                <a:solidFill>
                  <a:srgbClr val="FFFFFF"/>
                </a:solidFill>
                <a:latin typeface="Times New Roman" pitchFamily="1" charset="0"/>
                <a:ea typeface="Lucida Sans Unicode" pitchFamily="1" charset="0"/>
                <a:cs typeface="Lucida Sans Unicode" pitchFamily="1" charset="0"/>
              </a:rPr>
              <a:t>Winona </a:t>
            </a:r>
            <a:r>
              <a:rPr lang="en-US" sz="3200" dirty="0" err="1" smtClean="0">
                <a:solidFill>
                  <a:srgbClr val="FFFFFF"/>
                </a:solidFill>
                <a:latin typeface="Times New Roman" pitchFamily="1" charset="0"/>
                <a:ea typeface="Lucida Sans Unicode" pitchFamily="1" charset="0"/>
                <a:cs typeface="Lucida Sans Unicode" pitchFamily="1" charset="0"/>
              </a:rPr>
              <a:t>LaDuke</a:t>
            </a:r>
            <a:endParaRPr lang="en-US" sz="3200" dirty="0" smtClean="0">
              <a:solidFill>
                <a:srgbClr val="FFFFFF"/>
              </a:solidFill>
              <a:latin typeface="Times New Roman" pitchFamily="1" charset="0"/>
              <a:ea typeface="Lucida Sans Unicode" pitchFamily="1" charset="0"/>
              <a:cs typeface="Lucida Sans Unicode" pitchFamily="1" charset="0"/>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4524315"/>
          </a:xfrm>
          <a:prstGeom prst="rect">
            <a:avLst/>
          </a:prstGeom>
          <a:noFill/>
          <a:ln w="9525">
            <a:noFill/>
            <a:miter lim="800000"/>
            <a:headEnd/>
            <a:tailEnd/>
          </a:ln>
        </p:spPr>
        <p:txBody>
          <a:bodyPr wrap="square">
            <a:prstTxWarp prst="textNoShape">
              <a:avLst/>
            </a:prstTxWarp>
            <a:spAutoFit/>
          </a:bodyPr>
          <a:lstStyle/>
          <a:p>
            <a:pPr marL="400050" indent="-400050" eaLnBrk="1" hangingPunct="1">
              <a:buFontTx/>
              <a:buAutoNum type="romanUcPeriod"/>
            </a:pPr>
            <a:r>
              <a:rPr lang="en-US" sz="3200" b="1" dirty="0" smtClean="0">
                <a:solidFill>
                  <a:srgbClr val="FFFF00"/>
                </a:solidFill>
                <a:latin typeface="Calibri" pitchFamily="1" charset="0"/>
                <a:ea typeface="Arial" pitchFamily="1" charset="0"/>
                <a:cs typeface="Arial" pitchFamily="1" charset="0"/>
              </a:rPr>
              <a:t>THE SOVERIGN TRUST FRAMEWORK</a:t>
            </a:r>
          </a:p>
          <a:p>
            <a:pPr marL="400050" indent="-400050" eaLnBrk="1" hangingPunct="1">
              <a:buFontTx/>
              <a:buAutoNum type="romanUcPeriod"/>
            </a:pPr>
            <a:endParaRPr lang="en-US" sz="3200" b="1" dirty="0">
              <a:solidFill>
                <a:srgbClr val="FFFF00"/>
              </a:solidFill>
              <a:latin typeface="Calibri" pitchFamily="1" charset="0"/>
              <a:ea typeface="Arial" pitchFamily="1" charset="0"/>
              <a:cs typeface="Arial" pitchFamily="1" charset="0"/>
            </a:endParaRPr>
          </a:p>
          <a:p>
            <a:pPr marL="400050" indent="-400050">
              <a:buFontTx/>
              <a:buAutoNum type="romanUcPeriod"/>
            </a:pPr>
            <a:r>
              <a:rPr lang="en-US" sz="3200" b="1" dirty="0">
                <a:solidFill>
                  <a:srgbClr val="FFFF00"/>
                </a:solidFill>
                <a:latin typeface="Calibri" pitchFamily="1" charset="0"/>
                <a:ea typeface="Arial" pitchFamily="1" charset="0"/>
                <a:cs typeface="Arial" pitchFamily="1" charset="0"/>
              </a:rPr>
              <a:t>MODERN ENVIRONMENTAL </a:t>
            </a:r>
            <a:r>
              <a:rPr lang="en-US" sz="3200" b="1" dirty="0" smtClean="0">
                <a:solidFill>
                  <a:srgbClr val="FFFF00"/>
                </a:solidFill>
                <a:latin typeface="Calibri" pitchFamily="1" charset="0"/>
                <a:ea typeface="Arial" pitchFamily="1" charset="0"/>
                <a:cs typeface="Arial" pitchFamily="1" charset="0"/>
              </a:rPr>
              <a:t>LAW</a:t>
            </a:r>
          </a:p>
          <a:p>
            <a:pPr marL="400050" indent="-400050">
              <a:buFontTx/>
              <a:buAutoNum type="romanUcPeriod"/>
            </a:pPr>
            <a:endParaRPr lang="en-US" sz="3200" b="1" dirty="0">
              <a:solidFill>
                <a:srgbClr val="FFFF00"/>
              </a:solidFill>
              <a:latin typeface="Calibri" pitchFamily="1" charset="0"/>
              <a:ea typeface="Arial" pitchFamily="1" charset="0"/>
              <a:cs typeface="Arial" pitchFamily="1" charset="0"/>
            </a:endParaRPr>
          </a:p>
          <a:p>
            <a:pPr marL="400050" indent="-400050">
              <a:buFontTx/>
              <a:buAutoNum type="romanUcPeriod"/>
            </a:pPr>
            <a:r>
              <a:rPr lang="en-US" sz="3200" b="1" dirty="0" smtClean="0">
                <a:solidFill>
                  <a:srgbClr val="FFFF00"/>
                </a:solidFill>
                <a:latin typeface="Calibri" pitchFamily="1" charset="0"/>
                <a:ea typeface="Arial" pitchFamily="1" charset="0"/>
                <a:cs typeface="Arial" pitchFamily="1" charset="0"/>
              </a:rPr>
              <a:t>CARRYING OUT THE INDIAN TRUST OBLIGATION IN ENVIRONMENTAL LAW</a:t>
            </a:r>
            <a:endParaRPr lang="en-US" sz="3200" b="1" dirty="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3" descr="images-14.jpeg"/>
          <p:cNvPicPr>
            <a:picLocks noChangeAspect="1"/>
          </p:cNvPicPr>
          <p:nvPr/>
        </p:nvPicPr>
        <p:blipFill>
          <a:blip r:embed="rId3"/>
          <a:srcRect/>
          <a:stretch>
            <a:fillRect/>
          </a:stretch>
        </p:blipFill>
        <p:spPr bwMode="auto">
          <a:xfrm>
            <a:off x="0" y="152399"/>
            <a:ext cx="9144000" cy="6848613"/>
          </a:xfrm>
          <a:prstGeom prst="rect">
            <a:avLst/>
          </a:prstGeom>
          <a:noFill/>
          <a:ln w="9525">
            <a:noFill/>
            <a:miter lim="800000"/>
            <a:headEnd/>
            <a:tailEnd/>
          </a:ln>
        </p:spPr>
      </p:pic>
      <p:sp>
        <p:nvSpPr>
          <p:cNvPr id="6" name="TextBox 5"/>
          <p:cNvSpPr txBox="1"/>
          <p:nvPr/>
        </p:nvSpPr>
        <p:spPr>
          <a:xfrm>
            <a:off x="457200" y="367188"/>
            <a:ext cx="4683790" cy="2339102"/>
          </a:xfrm>
          <a:prstGeom prst="rect">
            <a:avLst/>
          </a:prstGeom>
          <a:noFill/>
        </p:spPr>
        <p:txBody>
          <a:bodyPr wrap="square" rtlCol="0">
            <a:spAutoFit/>
          </a:bodyPr>
          <a:lstStyle/>
          <a:p>
            <a:r>
              <a:rPr lang="en-US" sz="3200" b="1" dirty="0" smtClean="0">
                <a:solidFill>
                  <a:srgbClr val="FFFA08"/>
                </a:solidFill>
                <a:latin typeface="Arial Black"/>
              </a:rPr>
              <a:t>Predicted 9 -11°F warming over most of inland U.S. by 2090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thunderstorms.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9571" name="Rectangle 4"/>
          <p:cNvSpPr>
            <a:spLocks noChangeArrowheads="1"/>
          </p:cNvSpPr>
          <p:nvPr/>
        </p:nvSpPr>
        <p:spPr bwMode="auto">
          <a:xfrm>
            <a:off x="4722813" y="1909763"/>
            <a:ext cx="165100" cy="539750"/>
          </a:xfrm>
          <a:prstGeom prst="rect">
            <a:avLst/>
          </a:prstGeom>
          <a:noFill/>
          <a:ln w="9525">
            <a:noFill/>
            <a:miter lim="800000"/>
            <a:headEnd/>
            <a:tailEnd/>
          </a:ln>
        </p:spPr>
        <p:txBody>
          <a:bodyPr wrap="none" lIns="82945" tIns="41473" rIns="82945" bIns="41473">
            <a:prstTxWarp prst="textNoShape">
              <a:avLst/>
            </a:prstTxWarp>
            <a:spAutoFit/>
          </a:bodyPr>
          <a:lstStyle/>
          <a:p>
            <a:pPr defTabSz="828675" eaLnBrk="1" hangingPunct="1">
              <a:lnSpc>
                <a:spcPct val="93000"/>
              </a:lnSpc>
              <a:buClr>
                <a:srgbClr val="000000"/>
              </a:buClr>
              <a:buSzPct val="45000"/>
              <a:buFont typeface="Wingdings" pitchFamily="1" charset="2"/>
              <a:buNone/>
            </a:pPr>
            <a:endParaRPr lang="en-US" sz="3100">
              <a:solidFill>
                <a:schemeClr val="accent2"/>
              </a:solidFill>
              <a:latin typeface="Calibri" pitchFamily="1" charset="0"/>
              <a:ea typeface="Arial" pitchFamily="1" charset="0"/>
              <a:cs typeface="Arial" pitchFamily="1" charset="0"/>
            </a:endParaRPr>
          </a:p>
        </p:txBody>
      </p:sp>
      <p:sp>
        <p:nvSpPr>
          <p:cNvPr id="109572" name="Rectangle 5"/>
          <p:cNvSpPr>
            <a:spLocks noChangeArrowheads="1"/>
          </p:cNvSpPr>
          <p:nvPr/>
        </p:nvSpPr>
        <p:spPr bwMode="auto">
          <a:xfrm>
            <a:off x="381000" y="381000"/>
            <a:ext cx="8229600" cy="2616200"/>
          </a:xfrm>
          <a:prstGeom prst="rect">
            <a:avLst/>
          </a:prstGeom>
          <a:noFill/>
          <a:ln w="9525">
            <a:noFill/>
            <a:miter lim="800000"/>
            <a:headEnd/>
            <a:tailEnd/>
          </a:ln>
        </p:spPr>
        <p:txBody>
          <a:bodyPr>
            <a:prstTxWarp prst="textNoShape">
              <a:avLst/>
            </a:prstTxWarp>
            <a:spAutoFit/>
          </a:bodyPr>
          <a:lstStyle/>
          <a:p>
            <a:pPr marL="209550" lvl="1" defTabSz="457200" eaLnBrk="1" hangingPunct="1">
              <a:tabLst>
                <a:tab pos="404813" algn="l"/>
                <a:tab pos="862013" algn="l"/>
                <a:tab pos="1319213" algn="l"/>
                <a:tab pos="1776413" algn="l"/>
                <a:tab pos="2233613" algn="l"/>
                <a:tab pos="2690813" algn="l"/>
                <a:tab pos="3148013" algn="l"/>
                <a:tab pos="3605213" algn="l"/>
                <a:tab pos="4062413" algn="l"/>
                <a:tab pos="4519613" algn="l"/>
                <a:tab pos="4976813" algn="l"/>
                <a:tab pos="5434013" algn="l"/>
                <a:tab pos="5891213" algn="l"/>
                <a:tab pos="6348413" algn="l"/>
                <a:tab pos="6805613" algn="l"/>
                <a:tab pos="7262813" algn="l"/>
                <a:tab pos="7720013" algn="l"/>
                <a:tab pos="8177213" algn="l"/>
                <a:tab pos="8634413" algn="l"/>
                <a:tab pos="9091613" algn="l"/>
                <a:tab pos="9548813" algn="l"/>
              </a:tabLst>
            </a:pPr>
            <a:r>
              <a:rPr lang="en-US" sz="3600" b="1">
                <a:solidFill>
                  <a:srgbClr val="FFFF00"/>
                </a:solidFill>
                <a:ea typeface="Arial" pitchFamily="1" charset="0"/>
                <a:cs typeface="Arial" pitchFamily="1" charset="0"/>
              </a:rPr>
              <a:t>Global warming threatens "not simply the Earth, but the fate of all its species, including humanity" </a:t>
            </a:r>
          </a:p>
          <a:p>
            <a:pPr marL="209550" lvl="1" defTabSz="457200" eaLnBrk="1" hangingPunct="1">
              <a:tabLst>
                <a:tab pos="404813" algn="l"/>
                <a:tab pos="862013" algn="l"/>
                <a:tab pos="1319213" algn="l"/>
                <a:tab pos="1776413" algn="l"/>
                <a:tab pos="2233613" algn="l"/>
                <a:tab pos="2690813" algn="l"/>
                <a:tab pos="3148013" algn="l"/>
                <a:tab pos="3605213" algn="l"/>
                <a:tab pos="4062413" algn="l"/>
                <a:tab pos="4519613" algn="l"/>
                <a:tab pos="4976813" algn="l"/>
                <a:tab pos="5434013" algn="l"/>
                <a:tab pos="5891213" algn="l"/>
                <a:tab pos="6348413" algn="l"/>
                <a:tab pos="6805613" algn="l"/>
                <a:tab pos="7262813" algn="l"/>
                <a:tab pos="7720013" algn="l"/>
                <a:tab pos="8177213" algn="l"/>
                <a:tab pos="8634413" algn="l"/>
                <a:tab pos="9091613" algn="l"/>
                <a:tab pos="9548813" algn="l"/>
              </a:tabLst>
            </a:pPr>
            <a:endParaRPr lang="en-US" sz="2800" b="1">
              <a:solidFill>
                <a:srgbClr val="FFFF00"/>
              </a:solidFill>
              <a:ea typeface="Arial" pitchFamily="1" charset="0"/>
              <a:cs typeface="Arial" pitchFamily="1" charset="0"/>
            </a:endParaRPr>
          </a:p>
          <a:p>
            <a:pPr marL="209550" lvl="1" defTabSz="457200" eaLnBrk="1" hangingPunct="1">
              <a:tabLst>
                <a:tab pos="404813" algn="l"/>
                <a:tab pos="862013" algn="l"/>
                <a:tab pos="1319213" algn="l"/>
                <a:tab pos="1776413" algn="l"/>
                <a:tab pos="2233613" algn="l"/>
                <a:tab pos="2690813" algn="l"/>
                <a:tab pos="3148013" algn="l"/>
                <a:tab pos="3605213" algn="l"/>
                <a:tab pos="4062413" algn="l"/>
                <a:tab pos="4519613" algn="l"/>
                <a:tab pos="4976813" algn="l"/>
                <a:tab pos="5434013" algn="l"/>
                <a:tab pos="5891213" algn="l"/>
                <a:tab pos="6348413" algn="l"/>
                <a:tab pos="6805613" algn="l"/>
                <a:tab pos="7262813" algn="l"/>
                <a:tab pos="7720013" algn="l"/>
                <a:tab pos="8177213" algn="l"/>
                <a:tab pos="8634413" algn="l"/>
                <a:tab pos="9091613" algn="l"/>
                <a:tab pos="9548813" algn="l"/>
              </a:tabLst>
            </a:pPr>
            <a:r>
              <a:rPr lang="en-US" sz="2800">
                <a:solidFill>
                  <a:srgbClr val="FFFF00"/>
                </a:solidFill>
                <a:ea typeface="Arial" pitchFamily="1" charset="0"/>
                <a:cs typeface="Arial" pitchFamily="1" charset="0"/>
              </a:rPr>
              <a:t>Jim Hansen, Leading Climate Scientist, NASA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113666" name="TextBox 1"/>
          <p:cNvSpPr txBox="1">
            <a:spLocks noChangeArrowheads="1"/>
          </p:cNvSpPr>
          <p:nvPr/>
        </p:nvSpPr>
        <p:spPr bwMode="auto">
          <a:xfrm>
            <a:off x="5486400" y="685800"/>
            <a:ext cx="3581400" cy="4031873"/>
          </a:xfrm>
          <a:prstGeom prst="rect">
            <a:avLst/>
          </a:prstGeom>
          <a:noFill/>
          <a:ln w="9525">
            <a:noFill/>
            <a:miter lim="800000"/>
            <a:headEnd/>
            <a:tailEnd/>
          </a:ln>
        </p:spPr>
        <p:txBody>
          <a:bodyPr>
            <a:prstTxWarp prst="textNoShape">
              <a:avLst/>
            </a:prstTxWarp>
            <a:spAutoFit/>
          </a:bodyPr>
          <a:lstStyle/>
          <a:p>
            <a:pPr algn="ctr" eaLnBrk="1" hangingPunct="1"/>
            <a:r>
              <a:rPr lang="en-US" sz="3200" b="1" dirty="0">
                <a:solidFill>
                  <a:srgbClr val="002060"/>
                </a:solidFill>
                <a:latin typeface="Calibri" pitchFamily="1" charset="0"/>
                <a:ea typeface="Arial" pitchFamily="1" charset="0"/>
                <a:cs typeface="Arial" pitchFamily="1" charset="0"/>
              </a:rPr>
              <a:t>Earth is in </a:t>
            </a:r>
            <a:r>
              <a:rPr lang="en-US" sz="3200" b="1" dirty="0">
                <a:solidFill>
                  <a:srgbClr val="FF6600"/>
                </a:solidFill>
                <a:latin typeface="Calibri" pitchFamily="1" charset="0"/>
                <a:ea typeface="Arial" pitchFamily="1" charset="0"/>
                <a:cs typeface="Arial" pitchFamily="1" charset="0"/>
              </a:rPr>
              <a:t>“imminent peril.” </a:t>
            </a:r>
            <a:r>
              <a:rPr lang="en-US" sz="3200" b="1" dirty="0">
                <a:solidFill>
                  <a:srgbClr val="002060"/>
                </a:solidFill>
                <a:latin typeface="Calibri" pitchFamily="1" charset="0"/>
                <a:ea typeface="Arial" pitchFamily="1" charset="0"/>
                <a:cs typeface="Arial" pitchFamily="1" charset="0"/>
              </a:rPr>
              <a:t>Continued carbon pollution will cause a </a:t>
            </a:r>
            <a:r>
              <a:rPr lang="en-US" sz="3200" b="1" dirty="0">
                <a:solidFill>
                  <a:srgbClr val="FF6600"/>
                </a:solidFill>
                <a:latin typeface="Calibri" pitchFamily="1" charset="0"/>
                <a:ea typeface="Arial" pitchFamily="1" charset="0"/>
                <a:cs typeface="Arial" pitchFamily="1" charset="0"/>
              </a:rPr>
              <a:t>“transformed planet.</a:t>
            </a:r>
            <a:r>
              <a:rPr lang="en-US" sz="3200" b="1" dirty="0" smtClean="0">
                <a:solidFill>
                  <a:srgbClr val="FF6600"/>
                </a:solidFill>
                <a:latin typeface="Calibri" pitchFamily="1" charset="0"/>
                <a:ea typeface="Arial" pitchFamily="1" charset="0"/>
                <a:cs typeface="Arial" pitchFamily="1" charset="0"/>
              </a:rPr>
              <a:t>”</a:t>
            </a:r>
          </a:p>
          <a:p>
            <a:pPr algn="ctr" eaLnBrk="1" hangingPunct="1"/>
            <a:endParaRPr lang="en-US" sz="3200" b="1" dirty="0" smtClean="0">
              <a:solidFill>
                <a:srgbClr val="002060"/>
              </a:solidFill>
              <a:latin typeface="Calibri" pitchFamily="1" charset="0"/>
              <a:ea typeface="Arial" pitchFamily="1" charset="0"/>
              <a:cs typeface="Arial" pitchFamily="1" charset="0"/>
            </a:endParaRPr>
          </a:p>
          <a:p>
            <a:pPr algn="ctr" eaLnBrk="1" hangingPunct="1"/>
            <a:r>
              <a:rPr lang="en-US" sz="3200" b="1" dirty="0">
                <a:solidFill>
                  <a:srgbClr val="002060"/>
                </a:solidFill>
                <a:latin typeface="Calibri" pitchFamily="1" charset="0"/>
                <a:ea typeface="Arial" pitchFamily="1" charset="0"/>
                <a:cs typeface="Arial" pitchFamily="1" charset="0"/>
              </a:rPr>
              <a:t>Hansen </a:t>
            </a:r>
            <a:r>
              <a:rPr lang="en-US" sz="3200" b="1" i="1" dirty="0">
                <a:solidFill>
                  <a:srgbClr val="002060"/>
                </a:solidFill>
                <a:latin typeface="Calibri" pitchFamily="1" charset="0"/>
                <a:ea typeface="Arial" pitchFamily="1" charset="0"/>
                <a:cs typeface="Arial" pitchFamily="1" charset="0"/>
              </a:rPr>
              <a:t>et. al.</a:t>
            </a:r>
          </a:p>
        </p:txBody>
      </p:sp>
      <p:pic>
        <p:nvPicPr>
          <p:cNvPr id="113667" name="Picture 3" descr="boy-sad-face-abused-poem.jpg"/>
          <p:cNvPicPr>
            <a:picLocks noChangeAspect="1"/>
          </p:cNvPicPr>
          <p:nvPr/>
        </p:nvPicPr>
        <p:blipFill>
          <a:blip r:embed="rId3"/>
          <a:srcRect/>
          <a:stretch>
            <a:fillRect/>
          </a:stretch>
        </p:blipFill>
        <p:spPr bwMode="auto">
          <a:xfrm>
            <a:off x="0" y="0"/>
            <a:ext cx="5486400" cy="68754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488161" y="0"/>
            <a:ext cx="8220960" cy="1057071"/>
          </a:xfrm>
          <a:ln/>
        </p:spPr>
        <p:txBody>
          <a:bodyPr/>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FFFFFF"/>
                </a:solidFill>
              </a:rPr>
              <a:t>Ecological Collapse</a:t>
            </a:r>
          </a:p>
        </p:txBody>
      </p:sp>
      <p:sp>
        <p:nvSpPr>
          <p:cNvPr id="34818" name="Rectangle 2"/>
          <p:cNvSpPr>
            <a:spLocks noGrp="1" noChangeArrowheads="1"/>
          </p:cNvSpPr>
          <p:nvPr>
            <p:ph type="subTitle" idx="4294967295"/>
          </p:nvPr>
        </p:nvSpPr>
        <p:spPr bwMode="auto">
          <a:xfrm>
            <a:off x="488161" y="769041"/>
            <a:ext cx="8220960" cy="6088959"/>
          </a:xfrm>
          <a:prstGeom prst="rect">
            <a:avLst/>
          </a:prstGeom>
          <a:noFill/>
          <a:ln/>
        </p:spPr>
        <p:txBody>
          <a:bodyPr lIns="0" tIns="0" rIns="0" bIns="0" anchor="ctr">
            <a:prstTxWarp prst="textNoShape">
              <a:avLst/>
            </a:prstTxWarp>
            <a:normAutofit/>
          </a:bodyPr>
          <a:lstStyle/>
          <a:p>
            <a:pPr marL="190083" lvl="1" indent="0">
              <a:spcAft>
                <a:spcPct val="0"/>
              </a:spcAft>
              <a:buSzPct val="45000"/>
              <a:buNone/>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3600" dirty="0" smtClean="0">
                <a:solidFill>
                  <a:srgbClr val="FFFFFF"/>
                </a:solidFill>
                <a:latin typeface="Times New Roman" pitchFamily="1" charset="0"/>
                <a:ea typeface="Lucida Sans Unicode" pitchFamily="1" charset="0"/>
                <a:cs typeface="Lucida Sans Unicode" pitchFamily="1" charset="0"/>
              </a:rPr>
              <a:t>“</a:t>
            </a:r>
            <a:r>
              <a:rPr lang="en-US" sz="3600" dirty="0">
                <a:solidFill>
                  <a:srgbClr val="FFFFFF"/>
                </a:solidFill>
                <a:latin typeface="Times New Roman" pitchFamily="1" charset="0"/>
                <a:ea typeface="Lucida Sans Unicode" pitchFamily="1" charset="0"/>
                <a:cs typeface="Lucida Sans Unicode" pitchFamily="1" charset="0"/>
              </a:rPr>
              <a:t>If we continue to do exactly what we are doing,</a:t>
            </a:r>
            <a:r>
              <a:rPr lang="en-US" sz="3600" dirty="0" smtClean="0">
                <a:solidFill>
                  <a:srgbClr val="FFFFFF"/>
                </a:solidFill>
                <a:latin typeface="Times New Roman" pitchFamily="1" charset="0"/>
                <a:ea typeface="Lucida Sans Unicode" pitchFamily="1" charset="0"/>
                <a:cs typeface="Lucida Sans Unicode" pitchFamily="1" charset="0"/>
              </a:rPr>
              <a:t> . . . the </a:t>
            </a:r>
            <a:r>
              <a:rPr lang="en-US" sz="3600" dirty="0">
                <a:solidFill>
                  <a:srgbClr val="FFFFFF"/>
                </a:solidFill>
                <a:latin typeface="Times New Roman" pitchFamily="1" charset="0"/>
                <a:ea typeface="Lucida Sans Unicode" pitchFamily="1" charset="0"/>
                <a:cs typeface="Lucida Sans Unicode" pitchFamily="1" charset="0"/>
              </a:rPr>
              <a:t>world in the latter part of this century will be unfit to live in.”</a:t>
            </a:r>
            <a:r>
              <a:rPr lang="en-US" sz="3600" dirty="0" smtClean="0">
                <a:solidFill>
                  <a:srgbClr val="FFFFFF"/>
                </a:solidFill>
                <a:latin typeface="Times New Roman" pitchFamily="1" charset="0"/>
                <a:ea typeface="Lucida Sans Unicode" pitchFamily="1" charset="0"/>
                <a:cs typeface="Lucida Sans Unicode" pitchFamily="1" charset="0"/>
              </a:rPr>
              <a:t> </a:t>
            </a:r>
          </a:p>
          <a:p>
            <a:pPr marL="190083" lvl="1" indent="0">
              <a:spcAft>
                <a:spcPct val="0"/>
              </a:spcAft>
              <a:buSzPct val="45000"/>
              <a:buNone/>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dirty="0" smtClean="0">
              <a:solidFill>
                <a:srgbClr val="FFFFFF"/>
              </a:solidFill>
              <a:latin typeface="Times New Roman" pitchFamily="1" charset="0"/>
              <a:ea typeface="Lucida Sans Unicode" pitchFamily="1" charset="0"/>
              <a:cs typeface="Lucida Sans Unicode" pitchFamily="1" charset="0"/>
            </a:endParaRPr>
          </a:p>
          <a:p>
            <a:pPr marL="190083" lvl="1" indent="0">
              <a:spcAft>
                <a:spcPct val="0"/>
              </a:spcAft>
              <a:buSzPct val="45000"/>
              <a:buNone/>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dirty="0" smtClean="0">
              <a:solidFill>
                <a:srgbClr val="FFFFFF"/>
              </a:solidFill>
              <a:latin typeface="Times New Roman" pitchFamily="1" charset="0"/>
              <a:ea typeface="Lucida Sans Unicode" pitchFamily="1" charset="0"/>
              <a:cs typeface="Lucida Sans Unicode" pitchFamily="1" charset="0"/>
            </a:endParaRPr>
          </a:p>
          <a:p>
            <a:pPr marL="190083" lvl="1" indent="0">
              <a:spcAft>
                <a:spcPct val="0"/>
              </a:spcAft>
              <a:buSzPct val="45000"/>
              <a:buNone/>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r>
              <a:rPr lang="en-US" sz="2000" dirty="0" smtClean="0">
                <a:solidFill>
                  <a:srgbClr val="FFFFFF"/>
                </a:solidFill>
                <a:latin typeface="Times New Roman" pitchFamily="1" charset="0"/>
                <a:ea typeface="Lucida Sans Unicode" pitchFamily="1" charset="0"/>
                <a:cs typeface="Lucida Sans Unicode" pitchFamily="1" charset="0"/>
              </a:rPr>
              <a:t>James </a:t>
            </a:r>
            <a:r>
              <a:rPr lang="en-US" sz="2000" dirty="0" err="1">
                <a:solidFill>
                  <a:srgbClr val="FFFFFF"/>
                </a:solidFill>
                <a:latin typeface="Times New Roman" pitchFamily="1" charset="0"/>
                <a:ea typeface="Lucida Sans Unicode" pitchFamily="1" charset="0"/>
                <a:cs typeface="Lucida Sans Unicode" pitchFamily="1" charset="0"/>
              </a:rPr>
              <a:t>Gustave</a:t>
            </a:r>
            <a:r>
              <a:rPr lang="en-US" sz="2000" dirty="0">
                <a:solidFill>
                  <a:srgbClr val="FFFFFF"/>
                </a:solidFill>
                <a:latin typeface="Times New Roman" pitchFamily="1" charset="0"/>
                <a:ea typeface="Lucida Sans Unicode" pitchFamily="1" charset="0"/>
                <a:cs typeface="Lucida Sans Unicode" pitchFamily="1" charset="0"/>
              </a:rPr>
              <a:t> </a:t>
            </a:r>
            <a:r>
              <a:rPr lang="en-US" sz="2000" dirty="0" err="1">
                <a:solidFill>
                  <a:srgbClr val="FFFFFF"/>
                </a:solidFill>
                <a:latin typeface="Times New Roman" pitchFamily="1" charset="0"/>
                <a:ea typeface="Lucida Sans Unicode" pitchFamily="1" charset="0"/>
                <a:cs typeface="Lucida Sans Unicode" pitchFamily="1" charset="0"/>
              </a:rPr>
              <a:t>Speth</a:t>
            </a:r>
            <a:r>
              <a:rPr lang="en-US" sz="2000" dirty="0">
                <a:solidFill>
                  <a:srgbClr val="FFFFFF"/>
                </a:solidFill>
                <a:latin typeface="Times New Roman" pitchFamily="1" charset="0"/>
                <a:ea typeface="Lucida Sans Unicode" pitchFamily="1" charset="0"/>
                <a:cs typeface="Lucida Sans Unicode" pitchFamily="1" charset="0"/>
              </a:rPr>
              <a:t>, Dean, Yale School of Forestry, </a:t>
            </a:r>
            <a:r>
              <a:rPr lang="en-US" sz="2000" i="1" dirty="0">
                <a:solidFill>
                  <a:srgbClr val="FFFFFF"/>
                </a:solidFill>
                <a:latin typeface="Times New Roman" pitchFamily="1" charset="0"/>
                <a:ea typeface="Lucida Sans Unicode" pitchFamily="1" charset="0"/>
                <a:cs typeface="Lucida Sans Unicode" pitchFamily="1" charset="0"/>
              </a:rPr>
              <a:t>The Bridge at the Edge of the World </a:t>
            </a:r>
            <a:r>
              <a:rPr lang="en-US" sz="2000" dirty="0">
                <a:solidFill>
                  <a:srgbClr val="FFFFFF"/>
                </a:solidFill>
                <a:latin typeface="Times New Roman" pitchFamily="1" charset="0"/>
                <a:ea typeface="Lucida Sans Unicode" pitchFamily="1" charset="0"/>
                <a:cs typeface="Lucida Sans Unicode" pitchFamily="1" charset="0"/>
              </a:rPr>
              <a:t>(Yale </a:t>
            </a:r>
            <a:r>
              <a:rPr lang="en-US" sz="2000" dirty="0" err="1">
                <a:solidFill>
                  <a:srgbClr val="FFFFFF"/>
                </a:solidFill>
                <a:latin typeface="Times New Roman" pitchFamily="1" charset="0"/>
                <a:ea typeface="Lucida Sans Unicode" pitchFamily="1" charset="0"/>
                <a:cs typeface="Lucida Sans Unicode" pitchFamily="1" charset="0"/>
              </a:rPr>
              <a:t>Universtiy</a:t>
            </a:r>
            <a:r>
              <a:rPr lang="en-US" sz="2000" dirty="0">
                <a:solidFill>
                  <a:srgbClr val="FFFFFF"/>
                </a:solidFill>
                <a:latin typeface="Times New Roman" pitchFamily="1" charset="0"/>
                <a:ea typeface="Lucida Sans Unicode" pitchFamily="1" charset="0"/>
                <a:cs typeface="Lucida Sans Unicode" pitchFamily="1" charset="0"/>
              </a:rPr>
              <a:t> Press 2008)‏</a:t>
            </a:r>
          </a:p>
          <a:p>
            <a:pPr marL="190083" lvl="1" indent="0">
              <a:spcAft>
                <a:spcPct val="0"/>
              </a:spcAft>
              <a:buSzPct val="45000"/>
              <a:buNone/>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200" dirty="0" smtClean="0">
              <a:solidFill>
                <a:srgbClr val="FFFFFF"/>
              </a:solidFill>
              <a:latin typeface="Times New Roman" pitchFamily="1" charset="0"/>
              <a:ea typeface="Lucida Sans Unicode" pitchFamily="1" charset="0"/>
              <a:cs typeface="Lucida Sans Unicode" pitchFamily="1" charset="0"/>
            </a:endParaRPr>
          </a:p>
          <a:p>
            <a:pPr marL="190083" lvl="1" indent="0">
              <a:spcAft>
                <a:spcPct val="0"/>
              </a:spcAft>
              <a:buSzPct val="45000"/>
              <a:buNone/>
              <a:tabLst>
                <a:tab pos="367206" algn="l"/>
                <a:tab pos="781932" algn="l"/>
                <a:tab pos="1196658" algn="l"/>
                <a:tab pos="1611384" algn="l"/>
                <a:tab pos="2026110" algn="l"/>
                <a:tab pos="2440836" algn="l"/>
                <a:tab pos="2855563" algn="l"/>
                <a:tab pos="3270289" algn="l"/>
                <a:tab pos="3685015" algn="l"/>
                <a:tab pos="4099741" algn="l"/>
                <a:tab pos="4514467" algn="l"/>
                <a:tab pos="4929193" algn="l"/>
                <a:tab pos="5343919" algn="l"/>
                <a:tab pos="5758645" algn="l"/>
                <a:tab pos="6173372" algn="l"/>
                <a:tab pos="6588098" algn="l"/>
                <a:tab pos="7002824" algn="l"/>
                <a:tab pos="7417550" algn="l"/>
                <a:tab pos="7832276" algn="l"/>
                <a:tab pos="8247002" algn="l"/>
                <a:tab pos="8661728" algn="l"/>
              </a:tabLst>
            </a:pPr>
            <a:endParaRPr lang="en-US" sz="2200" dirty="0">
              <a:solidFill>
                <a:srgbClr val="FFFFFF"/>
              </a:solidFill>
              <a:latin typeface="Times New Roman" pitchFamily="1" charset="0"/>
              <a:ea typeface="Lucida Sans Unicode" pitchFamily="1" charset="0"/>
              <a:cs typeface="Lucida Sans Unicode" pitchFamily="1"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53735"/>
        </a:solidFill>
        <a:effectLst/>
      </p:bgPr>
    </p:bg>
    <p:spTree>
      <p:nvGrpSpPr>
        <p:cNvPr id="1" name=""/>
        <p:cNvGrpSpPr/>
        <p:nvPr/>
      </p:nvGrpSpPr>
      <p:grpSpPr>
        <a:xfrm>
          <a:off x="0" y="0"/>
          <a:ext cx="0" cy="0"/>
          <a:chOff x="0" y="0"/>
          <a:chExt cx="0" cy="0"/>
        </a:xfrm>
      </p:grpSpPr>
      <p:pic>
        <p:nvPicPr>
          <p:cNvPr id="83970" name="Picture 3" descr="chu2.jpg"/>
          <p:cNvPicPr>
            <a:picLocks noChangeAspect="1"/>
          </p:cNvPicPr>
          <p:nvPr/>
        </p:nvPicPr>
        <p:blipFill>
          <a:blip r:embed="rId3"/>
          <a:srcRect/>
          <a:stretch>
            <a:fillRect/>
          </a:stretch>
        </p:blipFill>
        <p:spPr bwMode="auto">
          <a:xfrm>
            <a:off x="1447800" y="2362200"/>
            <a:ext cx="6096000" cy="4319588"/>
          </a:xfrm>
          <a:prstGeom prst="rect">
            <a:avLst/>
          </a:prstGeom>
          <a:noFill/>
          <a:ln w="9525">
            <a:noFill/>
            <a:miter lim="800000"/>
            <a:headEnd/>
            <a:tailEnd/>
          </a:ln>
        </p:spPr>
      </p:pic>
      <p:sp>
        <p:nvSpPr>
          <p:cNvPr id="57347" name="TextBox 4"/>
          <p:cNvSpPr txBox="1">
            <a:spLocks noChangeArrowheads="1"/>
          </p:cNvSpPr>
          <p:nvPr/>
        </p:nvSpPr>
        <p:spPr bwMode="auto">
          <a:xfrm>
            <a:off x="381000" y="152400"/>
            <a:ext cx="8305800" cy="2092325"/>
          </a:xfrm>
          <a:prstGeom prst="rect">
            <a:avLst/>
          </a:prstGeom>
          <a:noFill/>
          <a:ln w="9525">
            <a:noFill/>
            <a:miter lim="800000"/>
            <a:headEnd/>
            <a:tailEnd/>
          </a:ln>
        </p:spPr>
        <p:txBody>
          <a:bodyPr>
            <a:prstTxWarp prst="textNoShape">
              <a:avLst/>
            </a:prstTxWarp>
            <a:spAutoFit/>
          </a:bodyPr>
          <a:lstStyle/>
          <a:p>
            <a:pPr algn="ctr" eaLnBrk="1" hangingPunct="1"/>
            <a:r>
              <a:rPr lang="en-US" sz="2600" b="1">
                <a:solidFill>
                  <a:srgbClr val="D7E4BD"/>
                </a:solidFill>
                <a:effectLst>
                  <a:outerShdw blurRad="38100" dist="38100" dir="2700000" algn="tl">
                    <a:srgbClr val="000000"/>
                  </a:outerShdw>
                </a:effectLst>
                <a:latin typeface="Calibri" pitchFamily="1" charset="0"/>
                <a:ea typeface="Arial" pitchFamily="1" charset="0"/>
                <a:cs typeface="Arial" pitchFamily="1" charset="0"/>
              </a:rPr>
              <a:t>“I don't think the American public has gripped in its gut what could happen . . . We're looking at a scenario where there's no more agriculture in California… I don't actually see how they can keep their cities going either.” </a:t>
            </a:r>
          </a:p>
          <a:p>
            <a:pPr algn="ctr" eaLnBrk="1" hangingPunct="1"/>
            <a:r>
              <a:rPr lang="en-US" sz="2200" i="1">
                <a:solidFill>
                  <a:srgbClr val="D7E4BD"/>
                </a:solidFill>
                <a:effectLst>
                  <a:outerShdw blurRad="38100" dist="38100" dir="2700000" algn="tl">
                    <a:srgbClr val="000000"/>
                  </a:outerShdw>
                </a:effectLst>
                <a:latin typeface="Calibri" pitchFamily="1" charset="0"/>
                <a:ea typeface="Arial" pitchFamily="1" charset="0"/>
                <a:cs typeface="Arial" pitchFamily="1" charset="0"/>
              </a:rPr>
              <a:t>– Steven Chu, Secretary of Energy under President Obama</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38242" name="Rectangle 1"/>
          <p:cNvSpPr>
            <a:spLocks noChangeArrowheads="1"/>
          </p:cNvSpPr>
          <p:nvPr/>
        </p:nvSpPr>
        <p:spPr bwMode="auto">
          <a:xfrm>
            <a:off x="2362200" y="457200"/>
            <a:ext cx="6477000" cy="3139321"/>
          </a:xfrm>
          <a:prstGeom prst="rect">
            <a:avLst/>
          </a:prstGeom>
          <a:noFill/>
          <a:ln w="9525">
            <a:noFill/>
            <a:miter lim="800000"/>
            <a:headEnd/>
            <a:tailEnd/>
          </a:ln>
        </p:spPr>
        <p:txBody>
          <a:bodyPr>
            <a:prstTxWarp prst="textNoShape">
              <a:avLst/>
            </a:prstTxWarp>
            <a:spAutoFit/>
          </a:bodyPr>
          <a:lstStyle/>
          <a:p>
            <a:endParaRPr lang="en-US" sz="2800" dirty="0"/>
          </a:p>
          <a:p>
            <a:r>
              <a:rPr lang="en-US" sz="3200" dirty="0"/>
              <a:t>“The current situation of the world in relation to the climate problem is that we’re in a car with bad brakes driving toward a cliff in the fog . . . .</a:t>
            </a:r>
            <a:r>
              <a:rPr lang="en-US" sz="3200" dirty="0" smtClean="0"/>
              <a:t> “</a:t>
            </a:r>
          </a:p>
          <a:p>
            <a:endParaRPr lang="en-US" dirty="0"/>
          </a:p>
          <a:p>
            <a:r>
              <a:rPr lang="en-US" sz="2400" dirty="0"/>
              <a:t>John </a:t>
            </a:r>
            <a:r>
              <a:rPr lang="en-US" sz="2400" dirty="0" err="1"/>
              <a:t>Holdren</a:t>
            </a:r>
            <a:r>
              <a:rPr lang="en-US" sz="2400" dirty="0"/>
              <a:t>, President Obama’s science advisor</a:t>
            </a:r>
          </a:p>
        </p:txBody>
      </p:sp>
      <p:pic>
        <p:nvPicPr>
          <p:cNvPr id="138243" name="Picture 2" descr="DownloadedFile.jpeg"/>
          <p:cNvPicPr>
            <a:picLocks noChangeAspect="1"/>
          </p:cNvPicPr>
          <p:nvPr/>
        </p:nvPicPr>
        <p:blipFill>
          <a:blip r:embed="rId2"/>
          <a:srcRect/>
          <a:stretch>
            <a:fillRect/>
          </a:stretch>
        </p:blipFill>
        <p:spPr bwMode="auto">
          <a:xfrm>
            <a:off x="2743200" y="3838575"/>
            <a:ext cx="4511675" cy="3019425"/>
          </a:xfrm>
          <a:prstGeom prst="rect">
            <a:avLst/>
          </a:prstGeom>
          <a:noFill/>
          <a:ln w="9525">
            <a:noFill/>
            <a:miter lim="800000"/>
            <a:headEnd/>
            <a:tailEnd/>
          </a:ln>
        </p:spPr>
      </p:pic>
      <p:pic>
        <p:nvPicPr>
          <p:cNvPr id="138244" name="Picture 3" descr="images-9.jpeg"/>
          <p:cNvPicPr>
            <a:picLocks noChangeAspect="1"/>
          </p:cNvPicPr>
          <p:nvPr/>
        </p:nvPicPr>
        <p:blipFill>
          <a:blip r:embed="rId3"/>
          <a:srcRect/>
          <a:stretch>
            <a:fillRect/>
          </a:stretch>
        </p:blipFill>
        <p:spPr bwMode="auto">
          <a:xfrm>
            <a:off x="152400" y="838200"/>
            <a:ext cx="1892300" cy="2590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32098" name="Picture 3" descr="18climatenew-1.600.jpg"/>
          <p:cNvPicPr>
            <a:picLocks noChangeAspect="1"/>
          </p:cNvPicPr>
          <p:nvPr/>
        </p:nvPicPr>
        <p:blipFill>
          <a:blip r:embed="rId3"/>
          <a:srcRect/>
          <a:stretch>
            <a:fillRect/>
          </a:stretch>
        </p:blipFill>
        <p:spPr bwMode="auto">
          <a:xfrm>
            <a:off x="685800" y="2362200"/>
            <a:ext cx="7767638" cy="4349750"/>
          </a:xfrm>
          <a:prstGeom prst="rect">
            <a:avLst/>
          </a:prstGeom>
          <a:noFill/>
          <a:ln w="9525">
            <a:noFill/>
            <a:miter lim="800000"/>
            <a:headEnd/>
            <a:tailEnd/>
          </a:ln>
        </p:spPr>
      </p:pic>
      <p:sp>
        <p:nvSpPr>
          <p:cNvPr id="132099" name="TextBox 2"/>
          <p:cNvSpPr txBox="1">
            <a:spLocks noChangeArrowheads="1"/>
          </p:cNvSpPr>
          <p:nvPr/>
        </p:nvSpPr>
        <p:spPr bwMode="auto">
          <a:xfrm>
            <a:off x="152400" y="152400"/>
            <a:ext cx="8991600" cy="2124075"/>
          </a:xfrm>
          <a:prstGeom prst="rect">
            <a:avLst/>
          </a:prstGeom>
          <a:noFill/>
          <a:ln w="9525">
            <a:noFill/>
            <a:miter lim="800000"/>
            <a:headEnd/>
            <a:tailEnd/>
          </a:ln>
        </p:spPr>
        <p:txBody>
          <a:bodyPr>
            <a:prstTxWarp prst="textNoShape">
              <a:avLst/>
            </a:prstTxWarp>
            <a:spAutoFit/>
          </a:bodyPr>
          <a:lstStyle/>
          <a:p>
            <a:r>
              <a:rPr lang="en-US" sz="3600" b="1" i="1">
                <a:solidFill>
                  <a:srgbClr val="000090"/>
                </a:solidFill>
              </a:rPr>
              <a:t>“What we do in the next two to three years will determine our future. This is the defining moment.” </a:t>
            </a:r>
          </a:p>
          <a:p>
            <a:pPr algn="ctr"/>
            <a:r>
              <a:rPr lang="en-US"/>
              <a:t>Rajendra Pachauri, head of the UN IPCC, 2007</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5" descr="climate-change-burning-globe1.jpg"/>
          <p:cNvPicPr>
            <a:picLocks noChangeAspect="1"/>
          </p:cNvPicPr>
          <p:nvPr/>
        </p:nvPicPr>
        <p:blipFill>
          <a:blip r:embed="rId2"/>
          <a:srcRect/>
          <a:stretch>
            <a:fillRect/>
          </a:stretch>
        </p:blipFill>
        <p:spPr bwMode="auto">
          <a:xfrm>
            <a:off x="0" y="-609600"/>
            <a:ext cx="9144000" cy="8534400"/>
          </a:xfrm>
          <a:prstGeom prst="rect">
            <a:avLst/>
          </a:prstGeom>
          <a:noFill/>
          <a:ln w="9525">
            <a:noFill/>
            <a:miter lim="800000"/>
            <a:headEnd/>
            <a:tailEnd/>
          </a:ln>
        </p:spPr>
      </p:pic>
      <p:sp>
        <p:nvSpPr>
          <p:cNvPr id="4" name="TextBox 3"/>
          <p:cNvSpPr txBox="1"/>
          <p:nvPr/>
        </p:nvSpPr>
        <p:spPr>
          <a:xfrm>
            <a:off x="5950857" y="381000"/>
            <a:ext cx="3465286" cy="1754327"/>
          </a:xfrm>
          <a:prstGeom prst="rect">
            <a:avLst/>
          </a:prstGeom>
          <a:noFill/>
        </p:spPr>
        <p:txBody>
          <a:bodyPr wrap="square" rtlCol="0">
            <a:spAutoFit/>
          </a:bodyPr>
          <a:lstStyle/>
          <a:p>
            <a:r>
              <a:rPr lang="en-US" sz="3600" b="1" dirty="0" smtClean="0">
                <a:solidFill>
                  <a:srgbClr val="FFEB1D"/>
                </a:solidFill>
                <a:latin typeface="Calibri" pitchFamily="1" charset="0"/>
                <a:ea typeface="Arial" pitchFamily="1" charset="0"/>
                <a:cs typeface="Arial" pitchFamily="1" charset="0"/>
              </a:rPr>
              <a:t>“We are at a planetary </a:t>
            </a:r>
          </a:p>
          <a:p>
            <a:r>
              <a:rPr lang="en-US" sz="3600" b="1" i="1" u="sng" dirty="0" smtClean="0">
                <a:solidFill>
                  <a:srgbClr val="FFEB1D"/>
                </a:solidFill>
                <a:latin typeface="Calibri" pitchFamily="1" charset="0"/>
                <a:ea typeface="Arial" pitchFamily="1" charset="0"/>
                <a:cs typeface="Arial" pitchFamily="1" charset="0"/>
              </a:rPr>
              <a:t>tipping point</a:t>
            </a:r>
            <a:r>
              <a:rPr lang="en-US" sz="3600" b="1" dirty="0" smtClean="0">
                <a:solidFill>
                  <a:srgbClr val="FFEB1D"/>
                </a:solidFill>
                <a:latin typeface="Calibri" pitchFamily="1" charset="0"/>
                <a:ea typeface="Arial" pitchFamily="1" charset="0"/>
                <a:cs typeface="Arial" pitchFamily="1" charset="0"/>
              </a:rPr>
              <a:t>.”</a:t>
            </a:r>
            <a:r>
              <a:rPr lang="en-US" b="1" dirty="0" smtClean="0">
                <a:solidFill>
                  <a:srgbClr val="10253F"/>
                </a:solidFill>
                <a:latin typeface="Calibri" pitchFamily="1" charset="0"/>
                <a:ea typeface="Arial" pitchFamily="1" charset="0"/>
                <a:cs typeface="Arial" pitchFamily="1" charset="0"/>
              </a:rPr>
              <a:t>”</a:t>
            </a:r>
            <a:endParaRPr lang="en-US" dirty="0"/>
          </a:p>
        </p:txBody>
      </p:sp>
      <p:sp>
        <p:nvSpPr>
          <p:cNvPr id="2" name="TextBox 1"/>
          <p:cNvSpPr txBox="1"/>
          <p:nvPr/>
        </p:nvSpPr>
        <p:spPr>
          <a:xfrm>
            <a:off x="597616" y="6013005"/>
            <a:ext cx="7470207" cy="1077218"/>
          </a:xfrm>
          <a:prstGeom prst="rect">
            <a:avLst/>
          </a:prstGeom>
          <a:noFill/>
        </p:spPr>
        <p:txBody>
          <a:bodyPr wrap="square" rtlCol="0">
            <a:spAutoFit/>
          </a:bodyPr>
          <a:lstStyle/>
          <a:p>
            <a:r>
              <a:rPr lang="en-US" sz="3200" dirty="0" smtClean="0">
                <a:solidFill>
                  <a:srgbClr val="FFEC2E"/>
                </a:solidFill>
              </a:rPr>
              <a:t>And still no comprehensive regulation of carbon dioxide from EPA</a:t>
            </a:r>
            <a:endParaRPr lang="en-US" sz="3200" dirty="0">
              <a:solidFill>
                <a:srgbClr val="FFEC2E"/>
              </a:solidFill>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Mega-load Route Through Reservation</a:t>
            </a:r>
            <a:endParaRPr lang="en-US" dirty="0"/>
          </a:p>
        </p:txBody>
      </p:sp>
      <p:pic>
        <p:nvPicPr>
          <p:cNvPr id="4" name="Content Placeholder 3" descr="gs31mega106-02jpg-e1b65c1bf2534785.jpg"/>
          <p:cNvPicPr>
            <a:picLocks noGrp="1" noChangeAspect="1"/>
          </p:cNvPicPr>
          <p:nvPr>
            <p:ph idx="1"/>
          </p:nvPr>
        </p:nvPicPr>
        <p:blipFill>
          <a:blip r:embed="rId2">
            <a:extLst>
              <a:ext uri="{28A0092B-C50C-407E-A947-70E740481C1C}">
                <a14:useLocalDpi xmlns:a14="http://schemas.microsoft.com/office/drawing/2010/main" val="0"/>
              </a:ext>
            </a:extLst>
          </a:blip>
          <a:srcRect t="9926" b="9926"/>
          <a:stretch>
            <a:fillRect/>
          </a:stretch>
        </p:blipFill>
        <p:spPr/>
      </p:pic>
    </p:spTree>
    <p:extLst>
      <p:ext uri="{BB962C8B-B14F-4D97-AF65-F5344CB8AC3E}">
        <p14:creationId xmlns:p14="http://schemas.microsoft.com/office/powerpoint/2010/main" val="4046404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
            </a:r>
            <a:br>
              <a:rPr lang="en-US" dirty="0" smtClean="0"/>
            </a:br>
            <a:r>
              <a:rPr lang="en-US" dirty="0" smtClean="0"/>
              <a:t>One of the Mega-loads</a:t>
            </a:r>
            <a:br>
              <a:rPr lang="en-US" dirty="0" smtClean="0"/>
            </a:br>
            <a:endParaRPr lang="en-US" dirty="0"/>
          </a:p>
        </p:txBody>
      </p:sp>
      <p:pic>
        <p:nvPicPr>
          <p:cNvPr id="4" name="Content Placeholder 3" descr="megaload_t1240.jpg"/>
          <p:cNvPicPr>
            <a:picLocks noGrp="1" noChangeAspect="1"/>
          </p:cNvPicPr>
          <p:nvPr>
            <p:ph idx="1"/>
          </p:nvPr>
        </p:nvPicPr>
        <p:blipFill>
          <a:blip r:embed="rId3">
            <a:extLst>
              <a:ext uri="{28A0092B-C50C-407E-A947-70E740481C1C}">
                <a14:useLocalDpi xmlns:a14="http://schemas.microsoft.com/office/drawing/2010/main" val="0"/>
              </a:ext>
            </a:extLst>
          </a:blip>
          <a:srcRect t="2378" b="2378"/>
          <a:stretch>
            <a:fillRect/>
          </a:stretch>
        </p:blipFill>
        <p:spPr>
          <a:xfrm>
            <a:off x="457200" y="1417638"/>
            <a:ext cx="8229600" cy="4091607"/>
          </a:xfrm>
        </p:spPr>
      </p:pic>
      <p:sp>
        <p:nvSpPr>
          <p:cNvPr id="5" name="TextBox 4"/>
          <p:cNvSpPr txBox="1"/>
          <p:nvPr/>
        </p:nvSpPr>
        <p:spPr>
          <a:xfrm>
            <a:off x="642784" y="5509245"/>
            <a:ext cx="8044016" cy="1569660"/>
          </a:xfrm>
          <a:prstGeom prst="rect">
            <a:avLst/>
          </a:prstGeom>
          <a:noFill/>
        </p:spPr>
        <p:txBody>
          <a:bodyPr wrap="square" rtlCol="0">
            <a:spAutoFit/>
          </a:bodyPr>
          <a:lstStyle/>
          <a:p>
            <a:pPr algn="ctr"/>
            <a:r>
              <a:rPr lang="en-US" sz="3200" dirty="0" smtClean="0"/>
              <a:t>644,000 Pounds</a:t>
            </a:r>
          </a:p>
          <a:p>
            <a:pPr algn="ctr"/>
            <a:r>
              <a:rPr lang="en-US" sz="3200" dirty="0" smtClean="0"/>
              <a:t> 225 Feet Long, </a:t>
            </a:r>
            <a:r>
              <a:rPr lang="en-US" sz="3200" dirty="0"/>
              <a:t>21 feet </a:t>
            </a:r>
            <a:r>
              <a:rPr lang="en-US" sz="3200" dirty="0" smtClean="0"/>
              <a:t>wide, &amp; </a:t>
            </a:r>
            <a:r>
              <a:rPr lang="en-US" sz="3200" dirty="0"/>
              <a:t>23 feet tall</a:t>
            </a:r>
          </a:p>
          <a:p>
            <a:pPr algn="ctr"/>
            <a:endParaRPr lang="en-US" sz="3200" dirty="0"/>
          </a:p>
        </p:txBody>
      </p:sp>
    </p:spTree>
    <p:extLst>
      <p:ext uri="{BB962C8B-B14F-4D97-AF65-F5344CB8AC3E}">
        <p14:creationId xmlns:p14="http://schemas.microsoft.com/office/powerpoint/2010/main" val="3843794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2554545"/>
          </a:xfrm>
          <a:prstGeom prst="rect">
            <a:avLst/>
          </a:prstGeom>
          <a:noFill/>
          <a:ln w="9525">
            <a:noFill/>
            <a:miter lim="800000"/>
            <a:headEnd/>
            <a:tailEnd/>
          </a:ln>
        </p:spPr>
        <p:txBody>
          <a:bodyPr wrap="square">
            <a:prstTxWarp prst="textNoShape">
              <a:avLst/>
            </a:prstTxWarp>
            <a:spAutoFit/>
          </a:bodyPr>
          <a:lstStyle/>
          <a:p>
            <a:pPr marL="400050" indent="-400050" eaLnBrk="1" hangingPunct="1"/>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r>
              <a:rPr lang="en-US" sz="3200" b="1" dirty="0" smtClean="0">
                <a:solidFill>
                  <a:srgbClr val="FFFF00"/>
                </a:solidFill>
                <a:latin typeface="Calibri" pitchFamily="1" charset="0"/>
                <a:ea typeface="Arial" pitchFamily="1" charset="0"/>
                <a:cs typeface="Arial" pitchFamily="1" charset="0"/>
              </a:rPr>
              <a:t>THE SOVEREIGN TRUST FRAMEWORK</a:t>
            </a: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69" y="274638"/>
            <a:ext cx="8873323" cy="1143000"/>
          </a:xfrm>
        </p:spPr>
        <p:txBody>
          <a:bodyPr>
            <a:normAutofit/>
          </a:bodyPr>
          <a:lstStyle/>
          <a:p>
            <a:r>
              <a:rPr lang="en-US" dirty="0" smtClean="0"/>
              <a:t>August 8, 2013</a:t>
            </a:r>
            <a:endParaRPr lang="en-US" dirty="0"/>
          </a:p>
        </p:txBody>
      </p:sp>
      <p:pic>
        <p:nvPicPr>
          <p:cNvPr id="10" name="Content Placeholder 9" descr="Nez Perce Tribe  Idaho Rivers United file suit to block megaloads   OregonLive.com.png"/>
          <p:cNvPicPr>
            <a:picLocks noGrp="1" noChangeAspect="1"/>
          </p:cNvPicPr>
          <p:nvPr>
            <p:ph idx="1"/>
          </p:nvPr>
        </p:nvPicPr>
        <p:blipFill>
          <a:blip r:embed="rId3">
            <a:extLst>
              <a:ext uri="{28A0092B-C50C-407E-A947-70E740481C1C}">
                <a14:useLocalDpi xmlns:a14="http://schemas.microsoft.com/office/drawing/2010/main" val="0"/>
              </a:ext>
            </a:extLst>
          </a:blip>
          <a:srcRect l="2960" r="2960"/>
          <a:stretch>
            <a:fillRect/>
          </a:stretch>
        </p:blipFill>
        <p:spPr>
          <a:xfrm>
            <a:off x="566385" y="1629393"/>
            <a:ext cx="8120415" cy="4377971"/>
          </a:xfrm>
        </p:spPr>
      </p:pic>
    </p:spTree>
    <p:extLst>
      <p:ext uri="{BB962C8B-B14F-4D97-AF65-F5344CB8AC3E}">
        <p14:creationId xmlns:p14="http://schemas.microsoft.com/office/powerpoint/2010/main" val="1629020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Nez Perce Blockade</a:t>
            </a:r>
            <a:br>
              <a:rPr lang="en-US" dirty="0" smtClean="0"/>
            </a:br>
            <a:r>
              <a:rPr lang="en-US" dirty="0" smtClean="0"/>
              <a:t>August 6</a:t>
            </a:r>
            <a:r>
              <a:rPr lang="en-US" baseline="30000" dirty="0" smtClean="0"/>
              <a:t>th</a:t>
            </a:r>
            <a:r>
              <a:rPr lang="en-US" dirty="0" smtClean="0"/>
              <a:t> – 9</a:t>
            </a:r>
            <a:r>
              <a:rPr lang="en-US" baseline="30000" dirty="0" smtClean="0"/>
              <a:t>th</a:t>
            </a:r>
            <a:r>
              <a:rPr lang="en-US" dirty="0"/>
              <a:t>,</a:t>
            </a:r>
            <a:r>
              <a:rPr lang="en-US" dirty="0" smtClean="0"/>
              <a:t> 2013</a:t>
            </a:r>
            <a:endParaRPr lang="en-US" dirty="0"/>
          </a:p>
        </p:txBody>
      </p:sp>
      <p:pic>
        <p:nvPicPr>
          <p:cNvPr id="5" name="Picture 4" descr="NezPerceBlockade.8.5.1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26961"/>
            <a:ext cx="8241731" cy="4573446"/>
          </a:xfrm>
          <a:prstGeom prst="rect">
            <a:avLst/>
          </a:prstGeom>
        </p:spPr>
      </p:pic>
    </p:spTree>
    <p:extLst>
      <p:ext uri="{BB962C8B-B14F-4D97-AF65-F5344CB8AC3E}">
        <p14:creationId xmlns:p14="http://schemas.microsoft.com/office/powerpoint/2010/main" val="4109618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ez-perce-tar-sands-blockade.jpg"/>
          <p:cNvPicPr>
            <a:picLocks noGrp="1" noChangeAspect="1"/>
          </p:cNvPicPr>
          <p:nvPr>
            <p:ph idx="1"/>
          </p:nvPr>
        </p:nvPicPr>
        <p:blipFill>
          <a:blip r:embed="rId3">
            <a:extLst>
              <a:ext uri="{28A0092B-C50C-407E-A947-70E740481C1C}">
                <a14:useLocalDpi xmlns:a14="http://schemas.microsoft.com/office/drawing/2010/main" val="0"/>
              </a:ext>
            </a:extLst>
          </a:blip>
          <a:srcRect t="2425" b="2425"/>
          <a:stretch>
            <a:fillRect/>
          </a:stretch>
        </p:blipFill>
        <p:spPr>
          <a:xfrm>
            <a:off x="229262" y="1123329"/>
            <a:ext cx="8682268" cy="4774913"/>
          </a:xfrm>
        </p:spPr>
      </p:pic>
    </p:spTree>
    <p:extLst>
      <p:ext uri="{BB962C8B-B14F-4D97-AF65-F5344CB8AC3E}">
        <p14:creationId xmlns:p14="http://schemas.microsoft.com/office/powerpoint/2010/main" val="976336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325602"/>
            <a:ext cx="8464967" cy="6251566"/>
          </a:xfrm>
        </p:spPr>
        <p:txBody>
          <a:bodyPr>
            <a:normAutofit fontScale="47500" lnSpcReduction="20000"/>
          </a:bodyPr>
          <a:lstStyle/>
          <a:p>
            <a:pPr marL="0" indent="0" algn="ctr">
              <a:buNone/>
            </a:pPr>
            <a:r>
              <a:rPr lang="en-US" sz="6000" b="1" dirty="0" smtClean="0"/>
              <a:t>Silas Whitman Quotes</a:t>
            </a:r>
          </a:p>
          <a:p>
            <a:pPr marL="0" indent="0">
              <a:buNone/>
            </a:pPr>
            <a:endParaRPr lang="en-US" sz="6000" dirty="0"/>
          </a:p>
          <a:p>
            <a:pPr marL="0" indent="0">
              <a:buNone/>
            </a:pPr>
            <a:r>
              <a:rPr lang="en-US" sz="6000" dirty="0" smtClean="0"/>
              <a:t>“We </a:t>
            </a:r>
            <a:r>
              <a:rPr lang="en-US" sz="6000" dirty="0"/>
              <a:t>tie this together with the [Keystone] XL pipeline. We want to help our brothers and sisters in the First Nations of Canada, and the Sioux Nation and the Oklahoma and Nebraska tribes.”</a:t>
            </a:r>
            <a:r>
              <a:rPr lang="en-US" sz="6000" dirty="0" smtClean="0">
                <a:effectLst/>
              </a:rPr>
              <a:t> </a:t>
            </a:r>
            <a:endParaRPr lang="en-US" sz="6000" dirty="0" smtClean="0"/>
          </a:p>
          <a:p>
            <a:pPr marL="0" indent="0">
              <a:buNone/>
            </a:pPr>
            <a:r>
              <a:rPr lang="en-US" sz="6000" dirty="0" smtClean="0"/>
              <a:t>– Silas Whitman, Nez Perce Executive Committee Chairman </a:t>
            </a:r>
            <a:endParaRPr lang="en-US" sz="6000" dirty="0"/>
          </a:p>
          <a:p>
            <a:pPr marL="0" indent="0">
              <a:buNone/>
            </a:pPr>
            <a:endParaRPr lang="en-US" sz="6000" dirty="0" smtClean="0"/>
          </a:p>
          <a:p>
            <a:pPr marL="0" indent="0">
              <a:buNone/>
            </a:pPr>
            <a:endParaRPr lang="en-US" sz="6000" dirty="0"/>
          </a:p>
          <a:p>
            <a:pPr marL="0" indent="0">
              <a:buNone/>
            </a:pPr>
            <a:r>
              <a:rPr lang="en-US" sz="6000" dirty="0"/>
              <a:t>“We couldn’t turn the cheek </a:t>
            </a:r>
            <a:r>
              <a:rPr lang="en-US" sz="6000" dirty="0" smtClean="0"/>
              <a:t>anymore”</a:t>
            </a:r>
          </a:p>
          <a:p>
            <a:pPr marL="0" indent="0">
              <a:buNone/>
            </a:pPr>
            <a:r>
              <a:rPr lang="en-US" sz="6000" dirty="0" smtClean="0"/>
              <a:t>– Silas Whitman, Nez Perce Executive Committee Chairman </a:t>
            </a:r>
          </a:p>
          <a:p>
            <a:endParaRPr lang="en-US" sz="6000" dirty="0"/>
          </a:p>
          <a:p>
            <a:endParaRPr lang="en-US" dirty="0"/>
          </a:p>
        </p:txBody>
      </p:sp>
    </p:spTree>
    <p:extLst>
      <p:ext uri="{BB962C8B-B14F-4D97-AF65-F5344CB8AC3E}">
        <p14:creationId xmlns:p14="http://schemas.microsoft.com/office/powerpoint/2010/main" val="1144011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District Court Grants Injunction September 13, 2013</a:t>
            </a:r>
            <a:endParaRPr lang="en-US" dirty="0"/>
          </a:p>
        </p:txBody>
      </p:sp>
      <p:sp>
        <p:nvSpPr>
          <p:cNvPr id="3" name="Content Placeholder 2"/>
          <p:cNvSpPr>
            <a:spLocks noGrp="1"/>
          </p:cNvSpPr>
          <p:nvPr>
            <p:ph idx="1"/>
          </p:nvPr>
        </p:nvSpPr>
        <p:spPr>
          <a:xfrm>
            <a:off x="457200" y="1600200"/>
            <a:ext cx="8229600" cy="4525963"/>
          </a:xfrm>
        </p:spPr>
        <p:txBody>
          <a:bodyPr>
            <a:normAutofit/>
          </a:bodyPr>
          <a:lstStyle/>
          <a:p>
            <a:pPr marL="0" indent="0">
              <a:buNone/>
            </a:pPr>
            <a:r>
              <a:rPr lang="en-US" sz="2800" dirty="0" smtClean="0"/>
              <a:t>"Overarching this statutory duty, is the Government’s duty as trustee over the Tribe. The Supreme Court has held that the constitutionally recognized status of Indians justifies special treatment on their behalf when rationally related to the Government’s unique obligation toward the Indians.”</a:t>
            </a:r>
            <a:endParaRPr lang="en-US" sz="1200" dirty="0" smtClean="0"/>
          </a:p>
          <a:p>
            <a:pPr marL="0" indent="0">
              <a:buNone/>
            </a:pPr>
            <a:endParaRPr lang="en-US" sz="2800" dirty="0" smtClean="0"/>
          </a:p>
          <a:p>
            <a:pPr marL="0" indent="0">
              <a:buNone/>
            </a:pPr>
            <a:r>
              <a:rPr lang="en-US" sz="2800" dirty="0" smtClean="0"/>
              <a:t>-Washington v. Washington Commercial Passenger Fishing Vessel Assoc., 443 U.S. 658, 673 n. 20 (1979)"</a:t>
            </a:r>
            <a:endParaRPr lang="en-US" sz="2800" dirty="0"/>
          </a:p>
        </p:txBody>
      </p:sp>
    </p:spTree>
    <p:extLst>
      <p:ext uri="{BB962C8B-B14F-4D97-AF65-F5344CB8AC3E}">
        <p14:creationId xmlns:p14="http://schemas.microsoft.com/office/powerpoint/2010/main" val="6403129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Coal and the Tribal Trust </a:t>
            </a:r>
            <a:endParaRPr lang="en-US" dirty="0"/>
          </a:p>
        </p:txBody>
      </p:sp>
      <p:pic>
        <p:nvPicPr>
          <p:cNvPr id="4" name="Content Placeholder 3" descr="Coal.jpg"/>
          <p:cNvPicPr>
            <a:picLocks noGrp="1" noChangeAspect="1"/>
          </p:cNvPicPr>
          <p:nvPr>
            <p:ph idx="1"/>
          </p:nvPr>
        </p:nvPicPr>
        <p:blipFill>
          <a:blip r:embed="rId3">
            <a:extLst>
              <a:ext uri="{28A0092B-C50C-407E-A947-70E740481C1C}">
                <a14:useLocalDpi xmlns:a14="http://schemas.microsoft.com/office/drawing/2010/main" val="0"/>
              </a:ext>
            </a:extLst>
          </a:blip>
          <a:srcRect t="7587" b="7587"/>
          <a:stretch>
            <a:fillRect/>
          </a:stretch>
        </p:blipFill>
        <p:spPr/>
      </p:pic>
    </p:spTree>
    <p:extLst>
      <p:ext uri="{BB962C8B-B14F-4D97-AF65-F5344CB8AC3E}">
        <p14:creationId xmlns:p14="http://schemas.microsoft.com/office/powerpoint/2010/main" val="11434995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Coal Reserves</a:t>
            </a:r>
            <a:endParaRPr lang="en-US" dirty="0"/>
          </a:p>
        </p:txBody>
      </p:sp>
      <p:pic>
        <p:nvPicPr>
          <p:cNvPr id="4" name="Content Placeholder 3" descr="H-01.jpg"/>
          <p:cNvPicPr>
            <a:picLocks noGrp="1" noChangeAspect="1"/>
          </p:cNvPicPr>
          <p:nvPr>
            <p:ph idx="1"/>
          </p:nvPr>
        </p:nvPicPr>
        <p:blipFill>
          <a:blip r:embed="rId2">
            <a:extLst>
              <a:ext uri="{28A0092B-C50C-407E-A947-70E740481C1C}">
                <a14:useLocalDpi xmlns:a14="http://schemas.microsoft.com/office/drawing/2010/main" val="0"/>
              </a:ext>
            </a:extLst>
          </a:blip>
          <a:srcRect t="12670" b="12670"/>
          <a:stretch>
            <a:fillRect/>
          </a:stretch>
        </p:blipFill>
        <p:spPr>
          <a:xfrm>
            <a:off x="0" y="1557867"/>
            <a:ext cx="9052621" cy="5300133"/>
          </a:xfrm>
        </p:spPr>
      </p:pic>
    </p:spTree>
    <p:extLst>
      <p:ext uri="{BB962C8B-B14F-4D97-AF65-F5344CB8AC3E}">
        <p14:creationId xmlns:p14="http://schemas.microsoft.com/office/powerpoint/2010/main" val="1053414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Northern Cheyenne Reservation</a:t>
            </a:r>
            <a:endParaRPr lang="en-US" dirty="0"/>
          </a:p>
        </p:txBody>
      </p:sp>
      <p:pic>
        <p:nvPicPr>
          <p:cNvPr id="4" name="Content Placeholder 3" descr="11444.gif"/>
          <p:cNvPicPr>
            <a:picLocks noGrp="1" noChangeAspect="1"/>
          </p:cNvPicPr>
          <p:nvPr>
            <p:ph idx="1"/>
          </p:nvPr>
        </p:nvPicPr>
        <p:blipFill>
          <a:blip r:embed="rId3">
            <a:extLst>
              <a:ext uri="{28A0092B-C50C-407E-A947-70E740481C1C}">
                <a14:useLocalDpi xmlns:a14="http://schemas.microsoft.com/office/drawing/2010/main" val="0"/>
              </a:ext>
            </a:extLst>
          </a:blip>
          <a:srcRect t="8195" b="8195"/>
          <a:stretch>
            <a:fillRect/>
          </a:stretch>
        </p:blipFill>
        <p:spPr/>
      </p:pic>
    </p:spTree>
    <p:extLst>
      <p:ext uri="{BB962C8B-B14F-4D97-AF65-F5344CB8AC3E}">
        <p14:creationId xmlns:p14="http://schemas.microsoft.com/office/powerpoint/2010/main" val="1142366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pattFill prst="pct60">
          <a:fgClr>
            <a:schemeClr val="tx2">
              <a:lumMod val="20000"/>
              <a:lumOff val="80000"/>
            </a:schemeClr>
          </a:fgClr>
          <a:bgClr>
            <a:prstClr val="white"/>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Coal and the Northern Cheyenne	</a:t>
            </a:r>
            <a:endParaRPr lang="en-US" dirty="0"/>
          </a:p>
        </p:txBody>
      </p:sp>
      <p:sp>
        <p:nvSpPr>
          <p:cNvPr id="3" name="Content Placeholder 2"/>
          <p:cNvSpPr>
            <a:spLocks noGrp="1"/>
          </p:cNvSpPr>
          <p:nvPr>
            <p:ph idx="1"/>
          </p:nvPr>
        </p:nvSpPr>
        <p:spPr/>
        <p:txBody>
          <a:bodyPr/>
          <a:lstStyle/>
          <a:p>
            <a:r>
              <a:rPr lang="en-US" dirty="0">
                <a:solidFill>
                  <a:schemeClr val="accent1"/>
                </a:solidFill>
              </a:rPr>
              <a:t>The Northern Cheyenne Reservation has one of the largest coal reserves of any tribe in Indian </a:t>
            </a:r>
            <a:r>
              <a:rPr lang="en-US" dirty="0" smtClean="0">
                <a:solidFill>
                  <a:schemeClr val="accent1"/>
                </a:solidFill>
              </a:rPr>
              <a:t>Country.  </a:t>
            </a:r>
          </a:p>
          <a:p>
            <a:pPr lvl="1"/>
            <a:r>
              <a:rPr lang="en-US" dirty="0" smtClean="0">
                <a:solidFill>
                  <a:schemeClr val="accent1"/>
                </a:solidFill>
              </a:rPr>
              <a:t>Northern Cheyenne refuses coal development on its lands</a:t>
            </a:r>
          </a:p>
          <a:p>
            <a:pPr lvl="1"/>
            <a:r>
              <a:rPr lang="en-US" dirty="0" smtClean="0">
                <a:solidFill>
                  <a:schemeClr val="accent1"/>
                </a:solidFill>
              </a:rPr>
              <a:t>Federal coal leasing adjacent to Cheyenne land.</a:t>
            </a:r>
            <a:endParaRPr lang="en-US" dirty="0">
              <a:solidFill>
                <a:schemeClr val="accent1"/>
              </a:solidFill>
            </a:endParaRPr>
          </a:p>
          <a:p>
            <a:endParaRPr lang="en-US" dirty="0"/>
          </a:p>
        </p:txBody>
      </p:sp>
    </p:spTree>
    <p:extLst>
      <p:ext uri="{BB962C8B-B14F-4D97-AF65-F5344CB8AC3E}">
        <p14:creationId xmlns:p14="http://schemas.microsoft.com/office/powerpoint/2010/main" val="768730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tical Title 6"/>
          <p:cNvSpPr>
            <a:spLocks noGrp="1"/>
          </p:cNvSpPr>
          <p:nvPr>
            <p:ph type="title" orient="vert"/>
          </p:nvPr>
        </p:nvSpPr>
        <p:spPr/>
        <p:txBody>
          <a:bodyPr/>
          <a:lstStyle/>
          <a:p>
            <a:endParaRPr lang="en-US" dirty="0"/>
          </a:p>
        </p:txBody>
      </p:sp>
      <p:sp>
        <p:nvSpPr>
          <p:cNvPr id="8" name="Vertical Text Placeholder 7"/>
          <p:cNvSpPr>
            <a:spLocks noGrp="1"/>
          </p:cNvSpPr>
          <p:nvPr>
            <p:ph type="body" orient="vert" idx="1"/>
          </p:nvPr>
        </p:nvSpPr>
        <p:spPr/>
        <p:txBody>
          <a:bodyPr/>
          <a:lstStyle/>
          <a:p>
            <a:endParaRPr lang="en-US"/>
          </a:p>
        </p:txBody>
      </p:sp>
      <p:pic>
        <p:nvPicPr>
          <p:cNvPr id="5" name="Picture 4" descr="Missoula_Montana_map_fit_600x6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8587"/>
            <a:ext cx="6019800" cy="6669413"/>
          </a:xfrm>
          <a:prstGeom prst="rect">
            <a:avLst/>
          </a:prstGeom>
        </p:spPr>
      </p:pic>
    </p:spTree>
    <p:extLst>
      <p:ext uri="{BB962C8B-B14F-4D97-AF65-F5344CB8AC3E}">
        <p14:creationId xmlns:p14="http://schemas.microsoft.com/office/powerpoint/2010/main" val="528796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3539430"/>
          </a:xfrm>
          <a:prstGeom prst="rect">
            <a:avLst/>
          </a:prstGeom>
          <a:noFill/>
          <a:ln w="9525">
            <a:noFill/>
            <a:miter lim="800000"/>
            <a:headEnd/>
            <a:tailEnd/>
          </a:ln>
        </p:spPr>
        <p:txBody>
          <a:bodyPr wrap="square">
            <a:prstTxWarp prst="textNoShape">
              <a:avLst/>
            </a:prstTxWarp>
            <a:spAutoFit/>
          </a:bodyPr>
          <a:lstStyle/>
          <a:p>
            <a:pPr marL="400050" indent="-400050" eaLnBrk="1" hangingPunct="1"/>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r>
              <a:rPr lang="en-US" sz="3200" b="1" dirty="0" smtClean="0">
                <a:solidFill>
                  <a:srgbClr val="FFFF00"/>
                </a:solidFill>
                <a:latin typeface="Calibri" pitchFamily="1" charset="0"/>
                <a:ea typeface="Arial" pitchFamily="1" charset="0"/>
                <a:cs typeface="Arial" pitchFamily="1" charset="0"/>
              </a:rPr>
              <a:t>THE SOVEREIGN TRUST FRAMEWORK– </a:t>
            </a:r>
            <a:r>
              <a:rPr lang="en-US" sz="3200" b="1" i="1" dirty="0" smtClean="0">
                <a:solidFill>
                  <a:srgbClr val="CCFFCC"/>
                </a:solidFill>
                <a:latin typeface="Calibri" pitchFamily="1" charset="0"/>
                <a:ea typeface="Arial" pitchFamily="1" charset="0"/>
                <a:cs typeface="Arial" pitchFamily="1" charset="0"/>
              </a:rPr>
              <a:t>A</a:t>
            </a:r>
            <a:r>
              <a:rPr lang="en-US" sz="3200" b="1" dirty="0" smtClean="0">
                <a:solidFill>
                  <a:srgbClr val="CCFFCC"/>
                </a:solidFill>
                <a:latin typeface="Calibri" pitchFamily="1" charset="0"/>
                <a:ea typeface="Arial" pitchFamily="1" charset="0"/>
                <a:cs typeface="Arial" pitchFamily="1" charset="0"/>
              </a:rPr>
              <a:t> </a:t>
            </a:r>
            <a:r>
              <a:rPr lang="en-US" sz="3200" b="1" i="1" dirty="0" smtClean="0">
                <a:solidFill>
                  <a:srgbClr val="CCFFCC"/>
                </a:solidFill>
                <a:latin typeface="Calibri" pitchFamily="1" charset="0"/>
                <a:ea typeface="Arial" pitchFamily="1" charset="0"/>
                <a:cs typeface="Arial" pitchFamily="1" charset="0"/>
              </a:rPr>
              <a:t>PROPERTY FRAMEWORK</a:t>
            </a:r>
            <a:endParaRPr lang="en-US" sz="3200" b="1" dirty="0" smtClean="0">
              <a:solidFill>
                <a:srgbClr val="CCFFCC"/>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extLst>
      <p:ext uri="{BB962C8B-B14F-4D97-AF65-F5344CB8AC3E}">
        <p14:creationId xmlns:p14="http://schemas.microsoft.com/office/powerpoint/2010/main" val="335667738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Otter Creek</a:t>
            </a:r>
            <a:endParaRPr lang="en-US" dirty="0"/>
          </a:p>
        </p:txBody>
      </p:sp>
      <p:sp>
        <p:nvSpPr>
          <p:cNvPr id="3" name="Vertical Text Placeholder 2"/>
          <p:cNvSpPr>
            <a:spLocks noGrp="1"/>
          </p:cNvSpPr>
          <p:nvPr>
            <p:ph type="body" orient="vert" idx="1"/>
          </p:nvPr>
        </p:nvSpPr>
        <p:spPr/>
        <p:txBody>
          <a:bodyPr/>
          <a:lstStyle/>
          <a:p>
            <a:endParaRPr lang="en-US"/>
          </a:p>
        </p:txBody>
      </p:sp>
      <p:pic>
        <p:nvPicPr>
          <p:cNvPr id="4" name="Picture 3" descr="Otter-Creek-Region-Kestrel-Aerial-Services-303989_960x3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9144000" cy="5257799"/>
          </a:xfrm>
          <a:prstGeom prst="rect">
            <a:avLst/>
          </a:prstGeom>
        </p:spPr>
      </p:pic>
    </p:spTree>
    <p:extLst>
      <p:ext uri="{BB962C8B-B14F-4D97-AF65-F5344CB8AC3E}">
        <p14:creationId xmlns:p14="http://schemas.microsoft.com/office/powerpoint/2010/main" val="27867812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Powder River Coal Mine</a:t>
            </a:r>
            <a:endParaRPr lang="en-US" dirty="0"/>
          </a:p>
        </p:txBody>
      </p:sp>
      <p:pic>
        <p:nvPicPr>
          <p:cNvPr id="5" name="Picture 4" descr="Kestrel-PRB-mine-pic-July20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440362"/>
          </a:xfrm>
          <a:prstGeom prst="rect">
            <a:avLst/>
          </a:prstGeom>
        </p:spPr>
      </p:pic>
    </p:spTree>
    <p:extLst>
      <p:ext uri="{BB962C8B-B14F-4D97-AF65-F5344CB8AC3E}">
        <p14:creationId xmlns:p14="http://schemas.microsoft.com/office/powerpoint/2010/main" val="3208574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Current Powder River Coal routes</a:t>
            </a:r>
            <a:endParaRPr lang="en-US" dirty="0"/>
          </a:p>
        </p:txBody>
      </p:sp>
      <p:sp>
        <p:nvSpPr>
          <p:cNvPr id="14" name="Vertical Text Placeholder 13"/>
          <p:cNvSpPr>
            <a:spLocks noGrp="1"/>
          </p:cNvSpPr>
          <p:nvPr>
            <p:ph type="body" orient="vert" idx="1"/>
          </p:nvPr>
        </p:nvSpPr>
        <p:spPr/>
        <p:txBody>
          <a:bodyPr/>
          <a:lstStyle/>
          <a:p>
            <a:endParaRPr lang="en-US"/>
          </a:p>
        </p:txBody>
      </p:sp>
      <p:pic>
        <p:nvPicPr>
          <p:cNvPr id="15" name="Picture 14" descr="Unknown-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56" y="1600200"/>
            <a:ext cx="8398643" cy="4648200"/>
          </a:xfrm>
          <a:prstGeom prst="rect">
            <a:avLst/>
          </a:prstGeom>
        </p:spPr>
      </p:pic>
    </p:spTree>
    <p:extLst>
      <p:ext uri="{BB962C8B-B14F-4D97-AF65-F5344CB8AC3E}">
        <p14:creationId xmlns:p14="http://schemas.microsoft.com/office/powerpoint/2010/main" val="8502729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altrains.PNG"/>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67214" y="566081"/>
            <a:ext cx="3289621" cy="1569660"/>
          </a:xfrm>
          <a:prstGeom prst="rect">
            <a:avLst/>
          </a:prstGeom>
          <a:noFill/>
        </p:spPr>
        <p:txBody>
          <a:bodyPr wrap="square" rtlCol="0">
            <a:spAutoFit/>
          </a:bodyPr>
          <a:lstStyle/>
          <a:p>
            <a:r>
              <a:rPr lang="en-US" sz="3200" dirty="0" smtClean="0">
                <a:solidFill>
                  <a:srgbClr val="FFFF00"/>
                </a:solidFill>
              </a:rPr>
              <a:t>Proposed coal trains for Columbia Gorge</a:t>
            </a:r>
            <a:endParaRPr lang="en-US" sz="32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Proposed Coal Exports</a:t>
            </a:r>
            <a:endParaRPr lang="en-US" dirty="0"/>
          </a:p>
        </p:txBody>
      </p:sp>
      <p:pic>
        <p:nvPicPr>
          <p:cNvPr id="9" name="Picture 8"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2705"/>
            <a:ext cx="8951575" cy="4826830"/>
          </a:xfrm>
          <a:prstGeom prst="rect">
            <a:avLst/>
          </a:prstGeom>
        </p:spPr>
      </p:pic>
    </p:spTree>
    <p:extLst>
      <p:ext uri="{BB962C8B-B14F-4D97-AF65-F5344CB8AC3E}">
        <p14:creationId xmlns:p14="http://schemas.microsoft.com/office/powerpoint/2010/main" val="2284920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Cherry Point, Washington</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sz="1800" dirty="0" smtClean="0"/>
              <a:t>Cherry Point is the proposed site for the largest coal port in North America, the Gateway Pacific Terminal. It is also a 3,500-year-old village site of the Lummi Nation.  The coal port dock is proposed to go over top of a documented reef net site of the Lummi people. </a:t>
            </a:r>
          </a:p>
          <a:p>
            <a:pPr marL="0" indent="0">
              <a:buNone/>
            </a:pPr>
            <a:endParaRPr lang="en-US" sz="1800" dirty="0" smtClean="0"/>
          </a:p>
          <a:p>
            <a:pPr marL="0" indent="0">
              <a:buNone/>
            </a:pPr>
            <a:r>
              <a:rPr lang="en-US" sz="1800" dirty="0" smtClean="0"/>
              <a:t>“Fishing is our culture. To us, culture is fish. So it could be, and will be, very detrimental if coal goes through.” - Jay Julius, Councilmember Lummi Nation</a:t>
            </a:r>
          </a:p>
          <a:p>
            <a:pPr marL="0" indent="0">
              <a:buNone/>
            </a:pPr>
            <a:endParaRPr lang="en-US" sz="1800" dirty="0" smtClean="0"/>
          </a:p>
          <a:p>
            <a:pPr marL="0" indent="0">
              <a:buNone/>
            </a:pPr>
            <a:r>
              <a:rPr lang="en-US" sz="1800" dirty="0" smtClean="0"/>
              <a:t>“You’re talking 465 supersized tankers that aren’t even allowed to come through here now. When you have that kind of traffic out here, going up to Alaska from here, to China, this would be completely be eliminated. No more fishing. The impacts we are going to feel here for our children’s children, for twenty five years of jobs. It’s all about money.”-  Jay Julius, Councilmember Lummi Nation</a:t>
            </a:r>
          </a:p>
          <a:p>
            <a:pPr marL="0" indent="0">
              <a:buNone/>
            </a:pPr>
            <a:endParaRPr lang="en-US" sz="1800" dirty="0" smtClean="0"/>
          </a:p>
          <a:p>
            <a:pPr marL="0" indent="0">
              <a:buNone/>
            </a:pPr>
            <a:r>
              <a:rPr lang="en-US" sz="1800" dirty="0" smtClean="0"/>
              <a:t>“I believe this is one nation under God, but I think if things like this continue to go through, it’s not. It’s one nation under money.” - Jay Julius, Councilmember Lummi Nation</a:t>
            </a:r>
          </a:p>
          <a:p>
            <a:pPr marL="0" indent="0">
              <a:buNone/>
            </a:pPr>
            <a:endParaRPr lang="en-US" dirty="0"/>
          </a:p>
        </p:txBody>
      </p:sp>
    </p:spTree>
    <p:extLst>
      <p:ext uri="{BB962C8B-B14F-4D97-AF65-F5344CB8AC3E}">
        <p14:creationId xmlns:p14="http://schemas.microsoft.com/office/powerpoint/2010/main" val="2870749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2083854"/>
          </a:xfrm>
        </p:spPr>
        <p:txBody>
          <a:bodyPr>
            <a:noAutofit/>
          </a:bodyPr>
          <a:lstStyle/>
          <a:p>
            <a:r>
              <a:rPr lang="en-US" dirty="0" smtClean="0"/>
              <a:t>Lummi Nation Letter to </a:t>
            </a:r>
            <a:br>
              <a:rPr lang="en-US" dirty="0" smtClean="0"/>
            </a:br>
            <a:r>
              <a:rPr lang="en-US" dirty="0" smtClean="0"/>
              <a:t>Army Corps of Engineers </a:t>
            </a:r>
            <a:br>
              <a:rPr lang="en-US" dirty="0" smtClean="0"/>
            </a:br>
            <a:r>
              <a:rPr lang="en-US" dirty="0" smtClean="0"/>
              <a:t>July 30, 2013</a:t>
            </a:r>
            <a:endParaRPr lang="en-US" dirty="0"/>
          </a:p>
        </p:txBody>
      </p:sp>
      <p:sp>
        <p:nvSpPr>
          <p:cNvPr id="3" name="Content Placeholder 2"/>
          <p:cNvSpPr>
            <a:spLocks noGrp="1"/>
          </p:cNvSpPr>
          <p:nvPr>
            <p:ph idx="1"/>
          </p:nvPr>
        </p:nvSpPr>
        <p:spPr>
          <a:xfrm>
            <a:off x="276783" y="2262936"/>
            <a:ext cx="8596539" cy="4314232"/>
          </a:xfrm>
        </p:spPr>
        <p:txBody>
          <a:bodyPr>
            <a:normAutofit fontScale="92500" lnSpcReduction="20000"/>
          </a:bodyPr>
          <a:lstStyle/>
          <a:p>
            <a:pPr marL="0" indent="0">
              <a:buNone/>
            </a:pPr>
            <a:r>
              <a:rPr lang="en-US" dirty="0" smtClean="0"/>
              <a:t>"The Lummi Nation expects that the Corps of Engineers (Corps), on behalf of the United States of America, </a:t>
            </a:r>
            <a:r>
              <a:rPr lang="en-US" b="1" dirty="0" smtClean="0"/>
              <a:t>to honor the trust obligations </a:t>
            </a:r>
            <a:r>
              <a:rPr lang="en-US" dirty="0" smtClean="0"/>
              <a:t>to the Lummi Nation related to these proposed projects. We believe that the Corps should see that these projects would without question result in significant and unavoidable impacts and damage to our treaty rights.... to fish, gather and hunt in the usual and accustomed places." </a:t>
            </a:r>
          </a:p>
          <a:p>
            <a:pPr marL="0" indent="0">
              <a:buNone/>
            </a:pPr>
            <a:endParaRPr lang="en-US" dirty="0"/>
          </a:p>
          <a:p>
            <a:pPr marL="0" indent="0">
              <a:buNone/>
            </a:pPr>
            <a:r>
              <a:rPr lang="en-US" dirty="0" smtClean="0"/>
              <a:t>-Tim Ballew II, Chair Lummi Indian Business Council</a:t>
            </a:r>
            <a:endParaRPr lang="en-US" dirty="0"/>
          </a:p>
        </p:txBody>
      </p:sp>
    </p:spTree>
    <p:extLst>
      <p:ext uri="{BB962C8B-B14F-4D97-AF65-F5344CB8AC3E}">
        <p14:creationId xmlns:p14="http://schemas.microsoft.com/office/powerpoint/2010/main" val="16686525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Lummi Nation Totem Pole Journey</a:t>
            </a:r>
            <a:br>
              <a:rPr lang="en-US" dirty="0" smtClean="0"/>
            </a:br>
            <a:r>
              <a:rPr lang="en-US" dirty="0" smtClean="0"/>
              <a:t>September 18th - 29th</a:t>
            </a:r>
            <a:endParaRPr lang="en-US" dirty="0"/>
          </a:p>
        </p:txBody>
      </p:sp>
      <p:sp>
        <p:nvSpPr>
          <p:cNvPr id="7" name="Content Placeholder 6"/>
          <p:cNvSpPr>
            <a:spLocks noGrp="1"/>
          </p:cNvSpPr>
          <p:nvPr>
            <p:ph idx="1"/>
          </p:nvPr>
        </p:nvSpPr>
        <p:spPr>
          <a:xfrm>
            <a:off x="4509926" y="1600200"/>
            <a:ext cx="4176873" cy="4525963"/>
          </a:xfrm>
        </p:spPr>
        <p:txBody>
          <a:bodyPr>
            <a:normAutofit fontScale="92500" lnSpcReduction="10000"/>
          </a:bodyPr>
          <a:lstStyle/>
          <a:p>
            <a:pPr marL="0" indent="0">
              <a:buNone/>
            </a:pPr>
            <a:endParaRPr lang="en-US" dirty="0" smtClean="0"/>
          </a:p>
          <a:p>
            <a:pPr marL="0" indent="0">
              <a:buNone/>
            </a:pPr>
            <a:r>
              <a:rPr lang="en-US" dirty="0" smtClean="0"/>
              <a:t>Members of the Lummi Nation embarked on a 1,500-mile journey to connect the tribal nations along the coal corridor -- from Wyoming’s Powder River Basin to </a:t>
            </a:r>
            <a:r>
              <a:rPr lang="en-US" dirty="0" err="1" smtClean="0"/>
              <a:t>Xwe’chi’eXen</a:t>
            </a:r>
            <a:r>
              <a:rPr lang="en-US" dirty="0" smtClean="0"/>
              <a:t>, British Columbia.</a:t>
            </a:r>
            <a:endParaRPr lang="en-US" dirty="0"/>
          </a:p>
        </p:txBody>
      </p:sp>
      <p:pic>
        <p:nvPicPr>
          <p:cNvPr id="8" name="Picture 7"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600200"/>
            <a:ext cx="3630737" cy="4865936"/>
          </a:xfrm>
          <a:prstGeom prst="rect">
            <a:avLst/>
          </a:prstGeom>
        </p:spPr>
      </p:pic>
    </p:spTree>
    <p:extLst>
      <p:ext uri="{BB962C8B-B14F-4D97-AF65-F5344CB8AC3E}">
        <p14:creationId xmlns:p14="http://schemas.microsoft.com/office/powerpoint/2010/main" val="2935642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 descr="legal-books.jpg"/>
          <p:cNvPicPr>
            <a:picLocks noChangeAspect="1"/>
          </p:cNvPicPr>
          <p:nvPr/>
        </p:nvPicPr>
        <p:blipFill>
          <a:blip r:embed="rId3"/>
          <a:srcRect/>
          <a:stretch>
            <a:fillRect/>
          </a:stretch>
        </p:blipFill>
        <p:spPr bwMode="auto">
          <a:xfrm>
            <a:off x="4343400" y="0"/>
            <a:ext cx="4800600" cy="6858000"/>
          </a:xfrm>
          <a:prstGeom prst="rect">
            <a:avLst/>
          </a:prstGeom>
          <a:noFill/>
          <a:ln w="9525">
            <a:noFill/>
            <a:miter lim="800000"/>
            <a:headEnd/>
            <a:tailEnd/>
          </a:ln>
        </p:spPr>
      </p:pic>
      <p:sp>
        <p:nvSpPr>
          <p:cNvPr id="201731" name="TextBox 2"/>
          <p:cNvSpPr txBox="1">
            <a:spLocks noChangeArrowheads="1"/>
          </p:cNvSpPr>
          <p:nvPr/>
        </p:nvSpPr>
        <p:spPr bwMode="auto">
          <a:xfrm>
            <a:off x="152400" y="1524000"/>
            <a:ext cx="3886200" cy="1754327"/>
          </a:xfrm>
          <a:prstGeom prst="rect">
            <a:avLst/>
          </a:prstGeom>
          <a:noFill/>
          <a:ln w="9525">
            <a:noFill/>
            <a:miter lim="800000"/>
            <a:headEnd/>
            <a:tailEnd/>
          </a:ln>
        </p:spPr>
        <p:txBody>
          <a:bodyPr>
            <a:prstTxWarp prst="textNoShape">
              <a:avLst/>
            </a:prstTxWarp>
            <a:spAutoFit/>
          </a:bodyPr>
          <a:lstStyle/>
          <a:p>
            <a:pPr algn="ctr" eaLnBrk="1" hangingPunct="1"/>
            <a:r>
              <a:rPr lang="en-US" sz="3600" b="1" dirty="0">
                <a:solidFill>
                  <a:srgbClr val="4F6228"/>
                </a:solidFill>
                <a:effectLst>
                  <a:outerShdw blurRad="38100" dist="38100" dir="2700000" algn="tl">
                    <a:srgbClr val="000000"/>
                  </a:outerShdw>
                </a:effectLst>
                <a:latin typeface="Calibri" pitchFamily="1" charset="0"/>
                <a:ea typeface="Arial" pitchFamily="1" charset="0"/>
                <a:cs typeface="Arial" pitchFamily="1" charset="0"/>
              </a:rPr>
              <a:t>ENVIRONMENTAL </a:t>
            </a:r>
            <a:r>
              <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LAW</a:t>
            </a:r>
          </a:p>
          <a:p>
            <a:pPr algn="ctr" eaLnBrk="1" hangingPunct="1"/>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 descr="legal-books.jpg"/>
          <p:cNvPicPr>
            <a:picLocks noChangeAspect="1"/>
          </p:cNvPicPr>
          <p:nvPr/>
        </p:nvPicPr>
        <p:blipFill>
          <a:blip r:embed="rId3"/>
          <a:srcRect/>
          <a:stretch>
            <a:fillRect/>
          </a:stretch>
        </p:blipFill>
        <p:spPr bwMode="auto">
          <a:xfrm>
            <a:off x="4343400" y="0"/>
            <a:ext cx="4800600" cy="6858000"/>
          </a:xfrm>
          <a:prstGeom prst="rect">
            <a:avLst/>
          </a:prstGeom>
          <a:noFill/>
          <a:ln w="9525">
            <a:noFill/>
            <a:miter lim="800000"/>
            <a:headEnd/>
            <a:tailEnd/>
          </a:ln>
        </p:spPr>
      </p:pic>
      <p:sp>
        <p:nvSpPr>
          <p:cNvPr id="201731" name="TextBox 2"/>
          <p:cNvSpPr txBox="1">
            <a:spLocks noChangeArrowheads="1"/>
          </p:cNvSpPr>
          <p:nvPr/>
        </p:nvSpPr>
        <p:spPr bwMode="auto">
          <a:xfrm>
            <a:off x="152400" y="317483"/>
            <a:ext cx="3886200" cy="4893648"/>
          </a:xfrm>
          <a:prstGeom prst="rect">
            <a:avLst/>
          </a:prstGeom>
          <a:noFill/>
          <a:ln w="9525">
            <a:noFill/>
            <a:miter lim="800000"/>
            <a:headEnd/>
            <a:tailEnd/>
          </a:ln>
        </p:spPr>
        <p:txBody>
          <a:bodyPr wrap="square">
            <a:prstTxWarp prst="textNoShape">
              <a:avLst/>
            </a:prstTxWarp>
            <a:spAutoFit/>
          </a:bodyPr>
          <a:lstStyle/>
          <a:p>
            <a:pPr algn="ctr" eaLnBrk="1" hangingPunct="1"/>
            <a:r>
              <a:rPr lang="en-US" sz="3600" b="1" dirty="0">
                <a:solidFill>
                  <a:srgbClr val="4F6228"/>
                </a:solidFill>
                <a:effectLst>
                  <a:outerShdw blurRad="38100" dist="38100" dir="2700000" algn="tl">
                    <a:srgbClr val="000000"/>
                  </a:outerShdw>
                </a:effectLst>
                <a:latin typeface="Calibri" pitchFamily="1" charset="0"/>
                <a:ea typeface="Arial" pitchFamily="1" charset="0"/>
                <a:cs typeface="Arial" pitchFamily="1" charset="0"/>
              </a:rPr>
              <a:t>ENVIRONMENTAL </a:t>
            </a:r>
            <a:r>
              <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LAW</a:t>
            </a:r>
          </a:p>
          <a:p>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r>
              <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Statutes Passed by Congress</a:t>
            </a:r>
          </a:p>
          <a:p>
            <a:endPar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pPr algn="ctr" eaLnBrk="1" hangingPunct="1"/>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pPr algn="ctr" eaLnBrk="1" hangingPunct="1"/>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5509200"/>
          </a:xfrm>
          <a:prstGeom prst="rect">
            <a:avLst/>
          </a:prstGeom>
          <a:noFill/>
          <a:ln w="9525">
            <a:noFill/>
            <a:miter lim="800000"/>
            <a:headEnd/>
            <a:tailEnd/>
          </a:ln>
        </p:spPr>
        <p:txBody>
          <a:bodyPr wrap="square">
            <a:prstTxWarp prst="textNoShape">
              <a:avLst/>
            </a:prstTxWarp>
            <a:spAutoFit/>
          </a:bodyPr>
          <a:lstStyle/>
          <a:p>
            <a:pPr marL="400050" indent="-400050" eaLnBrk="1" hangingPunct="1"/>
            <a:endParaRPr lang="en-US" sz="3200" b="1" dirty="0" smtClean="0">
              <a:solidFill>
                <a:srgbClr val="FFFF00"/>
              </a:solidFill>
              <a:latin typeface="Calibri" pitchFamily="1" charset="0"/>
              <a:ea typeface="Arial" pitchFamily="1" charset="0"/>
              <a:cs typeface="Arial" pitchFamily="1" charset="0"/>
            </a:endParaRPr>
          </a:p>
          <a:p>
            <a:pPr marL="400050" indent="-400050">
              <a:buFontTx/>
              <a:buAutoNum type="romanUcPeriod"/>
            </a:pPr>
            <a:r>
              <a:rPr lang="en-US" sz="3200" b="1" dirty="0" smtClean="0">
                <a:solidFill>
                  <a:srgbClr val="FFFF00"/>
                </a:solidFill>
                <a:latin typeface="Calibri" pitchFamily="1" charset="0"/>
                <a:ea typeface="Arial" pitchFamily="1" charset="0"/>
                <a:cs typeface="Arial" pitchFamily="1" charset="0"/>
              </a:rPr>
              <a:t>THE SOVEREIGN TRUST FRAMEWORK – </a:t>
            </a:r>
            <a:r>
              <a:rPr lang="en-US" sz="3200" b="1" i="1" dirty="0">
                <a:solidFill>
                  <a:srgbClr val="CCFFCC"/>
                </a:solidFill>
                <a:latin typeface="Calibri" pitchFamily="1" charset="0"/>
                <a:ea typeface="Arial" pitchFamily="1" charset="0"/>
                <a:cs typeface="Arial" pitchFamily="1" charset="0"/>
              </a:rPr>
              <a:t>A</a:t>
            </a:r>
            <a:r>
              <a:rPr lang="en-US" sz="3200" b="1" dirty="0">
                <a:solidFill>
                  <a:srgbClr val="CCFFCC"/>
                </a:solidFill>
                <a:latin typeface="Calibri" pitchFamily="1" charset="0"/>
                <a:ea typeface="Arial" pitchFamily="1" charset="0"/>
                <a:cs typeface="Arial" pitchFamily="1" charset="0"/>
              </a:rPr>
              <a:t> </a:t>
            </a:r>
            <a:r>
              <a:rPr lang="en-US" sz="3200" b="1" i="1" dirty="0">
                <a:solidFill>
                  <a:srgbClr val="CCFFCC"/>
                </a:solidFill>
                <a:latin typeface="Calibri" pitchFamily="1" charset="0"/>
                <a:ea typeface="Arial" pitchFamily="1" charset="0"/>
                <a:cs typeface="Arial" pitchFamily="1" charset="0"/>
              </a:rPr>
              <a:t>PROPERTY FRAMEWORK</a:t>
            </a:r>
            <a:endParaRPr lang="en-US" sz="3200" b="1" dirty="0">
              <a:solidFill>
                <a:srgbClr val="CCFFCC"/>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a:solidFill>
                <a:srgbClr val="FFFF00"/>
              </a:solidFill>
              <a:latin typeface="Calibri" pitchFamily="1" charset="0"/>
              <a:ea typeface="Arial" pitchFamily="1" charset="0"/>
              <a:cs typeface="Arial" pitchFamily="1" charset="0"/>
            </a:endParaRPr>
          </a:p>
          <a:p>
            <a:pPr marL="971550" lvl="1" indent="-514350">
              <a:buAutoNum type="alphaUcPeriod"/>
            </a:pPr>
            <a:r>
              <a:rPr lang="en-US" sz="3200" b="1" dirty="0" smtClean="0">
                <a:solidFill>
                  <a:srgbClr val="FFFF00"/>
                </a:solidFill>
                <a:latin typeface="Calibri" pitchFamily="1" charset="0"/>
                <a:ea typeface="Arial" pitchFamily="1" charset="0"/>
                <a:cs typeface="Arial" pitchFamily="1" charset="0"/>
              </a:rPr>
              <a:t>THE INDIAN TRUST OBLIGATION AND TREATY RIGHTS</a:t>
            </a:r>
          </a:p>
          <a:p>
            <a:pPr lvl="1"/>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extLst>
      <p:ext uri="{BB962C8B-B14F-4D97-AF65-F5344CB8AC3E}">
        <p14:creationId xmlns:p14="http://schemas.microsoft.com/office/powerpoint/2010/main" val="384669941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 descr="legal-books.jpg"/>
          <p:cNvPicPr>
            <a:picLocks noChangeAspect="1"/>
          </p:cNvPicPr>
          <p:nvPr/>
        </p:nvPicPr>
        <p:blipFill>
          <a:blip r:embed="rId3"/>
          <a:srcRect/>
          <a:stretch>
            <a:fillRect/>
          </a:stretch>
        </p:blipFill>
        <p:spPr bwMode="auto">
          <a:xfrm>
            <a:off x="4343400" y="0"/>
            <a:ext cx="4800600" cy="6858000"/>
          </a:xfrm>
          <a:prstGeom prst="rect">
            <a:avLst/>
          </a:prstGeom>
          <a:noFill/>
          <a:ln w="9525">
            <a:noFill/>
            <a:miter lim="800000"/>
            <a:headEnd/>
            <a:tailEnd/>
          </a:ln>
        </p:spPr>
      </p:pic>
      <p:sp>
        <p:nvSpPr>
          <p:cNvPr id="201731" name="TextBox 2"/>
          <p:cNvSpPr txBox="1">
            <a:spLocks noChangeArrowheads="1"/>
          </p:cNvSpPr>
          <p:nvPr/>
        </p:nvSpPr>
        <p:spPr bwMode="auto">
          <a:xfrm>
            <a:off x="152400" y="317483"/>
            <a:ext cx="3886200" cy="6370975"/>
          </a:xfrm>
          <a:prstGeom prst="rect">
            <a:avLst/>
          </a:prstGeom>
          <a:noFill/>
          <a:ln w="9525">
            <a:noFill/>
            <a:miter lim="800000"/>
            <a:headEnd/>
            <a:tailEnd/>
          </a:ln>
        </p:spPr>
        <p:txBody>
          <a:bodyPr wrap="square">
            <a:prstTxWarp prst="textNoShape">
              <a:avLst/>
            </a:prstTxWarp>
            <a:spAutoFit/>
          </a:bodyPr>
          <a:lstStyle/>
          <a:p>
            <a:pPr algn="ctr" eaLnBrk="1" hangingPunct="1"/>
            <a:r>
              <a:rPr lang="en-US" sz="3600" b="1" dirty="0">
                <a:solidFill>
                  <a:srgbClr val="4F6228"/>
                </a:solidFill>
                <a:effectLst>
                  <a:outerShdw blurRad="38100" dist="38100" dir="2700000" algn="tl">
                    <a:srgbClr val="000000"/>
                  </a:outerShdw>
                </a:effectLst>
                <a:latin typeface="Calibri" pitchFamily="1" charset="0"/>
                <a:ea typeface="Arial" pitchFamily="1" charset="0"/>
                <a:cs typeface="Arial" pitchFamily="1" charset="0"/>
              </a:rPr>
              <a:t>ENVIRONMENTAL </a:t>
            </a:r>
            <a:r>
              <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LAW</a:t>
            </a:r>
          </a:p>
          <a:p>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r>
              <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Statutes Passed by Congress</a:t>
            </a:r>
          </a:p>
          <a:p>
            <a:endPar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r>
              <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Benefit Majority Society</a:t>
            </a:r>
          </a:p>
          <a:p>
            <a:endPar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pPr algn="ctr" eaLnBrk="1" hangingPunct="1"/>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pPr algn="ctr" eaLnBrk="1" hangingPunct="1"/>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 descr="legal-books.jpg"/>
          <p:cNvPicPr>
            <a:picLocks noChangeAspect="1"/>
          </p:cNvPicPr>
          <p:nvPr/>
        </p:nvPicPr>
        <p:blipFill>
          <a:blip r:embed="rId3"/>
          <a:srcRect/>
          <a:stretch>
            <a:fillRect/>
          </a:stretch>
        </p:blipFill>
        <p:spPr bwMode="auto">
          <a:xfrm>
            <a:off x="4343400" y="0"/>
            <a:ext cx="4800600" cy="6858000"/>
          </a:xfrm>
          <a:prstGeom prst="rect">
            <a:avLst/>
          </a:prstGeom>
          <a:noFill/>
          <a:ln w="9525">
            <a:noFill/>
            <a:miter lim="800000"/>
            <a:headEnd/>
            <a:tailEnd/>
          </a:ln>
        </p:spPr>
      </p:pic>
      <p:sp>
        <p:nvSpPr>
          <p:cNvPr id="201731" name="TextBox 2"/>
          <p:cNvSpPr txBox="1">
            <a:spLocks noChangeArrowheads="1"/>
          </p:cNvSpPr>
          <p:nvPr/>
        </p:nvSpPr>
        <p:spPr bwMode="auto">
          <a:xfrm>
            <a:off x="152400" y="317483"/>
            <a:ext cx="3886200" cy="6370975"/>
          </a:xfrm>
          <a:prstGeom prst="rect">
            <a:avLst/>
          </a:prstGeom>
          <a:noFill/>
          <a:ln w="9525">
            <a:noFill/>
            <a:miter lim="800000"/>
            <a:headEnd/>
            <a:tailEnd/>
          </a:ln>
        </p:spPr>
        <p:txBody>
          <a:bodyPr wrap="square">
            <a:prstTxWarp prst="textNoShape">
              <a:avLst/>
            </a:prstTxWarp>
            <a:spAutoFit/>
          </a:bodyPr>
          <a:lstStyle/>
          <a:p>
            <a:pPr algn="ctr" eaLnBrk="1" hangingPunct="1"/>
            <a:r>
              <a:rPr lang="en-US" sz="3600" b="1" dirty="0">
                <a:solidFill>
                  <a:srgbClr val="4F6228"/>
                </a:solidFill>
                <a:effectLst>
                  <a:outerShdw blurRad="38100" dist="38100" dir="2700000" algn="tl">
                    <a:srgbClr val="000000"/>
                  </a:outerShdw>
                </a:effectLst>
                <a:latin typeface="Calibri" pitchFamily="1" charset="0"/>
                <a:ea typeface="Arial" pitchFamily="1" charset="0"/>
                <a:cs typeface="Arial" pitchFamily="1" charset="0"/>
              </a:rPr>
              <a:t>ENVIRONMENTAL </a:t>
            </a:r>
            <a:r>
              <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LAW</a:t>
            </a:r>
          </a:p>
          <a:p>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r>
              <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Statutes Passed by Congress</a:t>
            </a:r>
          </a:p>
          <a:p>
            <a:endPar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r>
              <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Benefit Majority Society, not tribes</a:t>
            </a:r>
          </a:p>
          <a:p>
            <a:endPar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r>
              <a:rPr lang="en-US" sz="32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rPr>
              <a:t>Agency failure</a:t>
            </a:r>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pPr algn="ctr" eaLnBrk="1" hangingPunct="1"/>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a:p>
            <a:pPr algn="ctr" eaLnBrk="1" hangingPunct="1"/>
            <a:endParaRPr lang="en-US" sz="3600" b="1" dirty="0" smtClean="0">
              <a:solidFill>
                <a:srgbClr val="4F6228"/>
              </a:solidFill>
              <a:effectLst>
                <a:outerShdw blurRad="38100" dist="38100" dir="2700000" algn="tl">
                  <a:srgbClr val="000000"/>
                </a:outerShdw>
              </a:effectLst>
              <a:latin typeface="Calibri" pitchFamily="1" charset="0"/>
              <a:ea typeface="Arial" pitchFamily="1" charset="0"/>
              <a:cs typeface="Arial"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8178" name="Content Placeholder 2"/>
          <p:cNvSpPr>
            <a:spLocks noGrp="1"/>
          </p:cNvSpPr>
          <p:nvPr>
            <p:ph idx="4294967295"/>
          </p:nvPr>
        </p:nvSpPr>
        <p:spPr>
          <a:xfrm>
            <a:off x="0" y="304800"/>
            <a:ext cx="8763000" cy="3124200"/>
          </a:xfrm>
        </p:spPr>
        <p:txBody>
          <a:bodyPr/>
          <a:lstStyle/>
          <a:p>
            <a:pPr eaLnBrk="1" hangingPunct="1">
              <a:lnSpc>
                <a:spcPct val="90000"/>
              </a:lnSpc>
              <a:buFontTx/>
              <a:buNone/>
            </a:pPr>
            <a:r>
              <a:rPr lang="en-US" dirty="0" smtClean="0"/>
              <a:t>	The agencies – in the business of permitting pollution.</a:t>
            </a:r>
          </a:p>
          <a:p>
            <a:pPr eaLnBrk="1" hangingPunct="1">
              <a:lnSpc>
                <a:spcPct val="90000"/>
              </a:lnSpc>
              <a:buFontTx/>
              <a:buNone/>
            </a:pPr>
            <a:endParaRPr lang="en-US" sz="1000" dirty="0" smtClean="0"/>
          </a:p>
          <a:p>
            <a:pPr eaLnBrk="1" hangingPunct="1">
              <a:lnSpc>
                <a:spcPct val="90000"/>
              </a:lnSpc>
              <a:buFontTx/>
              <a:buNone/>
            </a:pPr>
            <a:endParaRPr lang="en-US" dirty="0" smtClean="0"/>
          </a:p>
          <a:p>
            <a:pPr eaLnBrk="1" hangingPunct="1">
              <a:lnSpc>
                <a:spcPct val="90000"/>
              </a:lnSpc>
              <a:buFontTx/>
              <a:buChar char="-"/>
            </a:pPr>
            <a:endParaRPr lang="en-US" sz="1800" dirty="0"/>
          </a:p>
        </p:txBody>
      </p:sp>
      <p:pic>
        <p:nvPicPr>
          <p:cNvPr id="178179" name="Picture 4" descr="factory%20smoke%201.jpg"/>
          <p:cNvPicPr>
            <a:picLocks noChangeAspect="1"/>
          </p:cNvPicPr>
          <p:nvPr/>
        </p:nvPicPr>
        <p:blipFill>
          <a:blip r:embed="rId4"/>
          <a:srcRect/>
          <a:stretch>
            <a:fillRect/>
          </a:stretch>
        </p:blipFill>
        <p:spPr bwMode="auto">
          <a:xfrm>
            <a:off x="1419953" y="1899625"/>
            <a:ext cx="6591613" cy="437443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6" descr="images-19.jpeg"/>
          <p:cNvPicPr>
            <a:picLocks noChangeAspect="1"/>
          </p:cNvPicPr>
          <p:nvPr/>
        </p:nvPicPr>
        <p:blipFill>
          <a:blip r:embed="rId2"/>
          <a:srcRect/>
          <a:stretch>
            <a:fillRect/>
          </a:stretch>
        </p:blipFill>
        <p:spPr bwMode="auto">
          <a:xfrm>
            <a:off x="0" y="0"/>
            <a:ext cx="10083800" cy="6858000"/>
          </a:xfrm>
          <a:prstGeom prst="rect">
            <a:avLst/>
          </a:prstGeom>
          <a:noFill/>
          <a:ln w="9525">
            <a:noFill/>
            <a:miter lim="800000"/>
            <a:headEnd/>
            <a:tailEnd/>
          </a:ln>
        </p:spPr>
      </p:pic>
      <p:sp>
        <p:nvSpPr>
          <p:cNvPr id="269315" name="Title 1"/>
          <p:cNvSpPr>
            <a:spLocks noGrp="1"/>
          </p:cNvSpPr>
          <p:nvPr>
            <p:ph type="ctrTitle"/>
          </p:nvPr>
        </p:nvSpPr>
        <p:spPr>
          <a:xfrm>
            <a:off x="939800" y="520183"/>
            <a:ext cx="9144000" cy="6299718"/>
          </a:xfrm>
        </p:spPr>
        <p:txBody>
          <a:bodyPr>
            <a:normAutofit/>
          </a:bodyPr>
          <a:lstStyle/>
          <a:p>
            <a:pPr algn="l"/>
            <a:r>
              <a:rPr lang="en-US" dirty="0" smtClean="0">
                <a:solidFill>
                  <a:schemeClr val="accent6"/>
                </a:solidFill>
              </a:rPr>
              <a:t>Problems with environmental law</a:t>
            </a:r>
            <a:r>
              <a:rPr lang="en-US" dirty="0" smtClean="0">
                <a:solidFill>
                  <a:srgbClr val="FFFA08"/>
                </a:solidFill>
              </a:rPr>
              <a:t/>
            </a:r>
            <a:br>
              <a:rPr lang="en-US" dirty="0" smtClean="0">
                <a:solidFill>
                  <a:srgbClr val="FFFA08"/>
                </a:solidFill>
              </a:rPr>
            </a:br>
            <a:endParaRPr lang="en-US" dirty="0" smtClean="0">
              <a:solidFill>
                <a:srgbClr val="FFFA08"/>
              </a:solidFill>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6" descr="images-19.jpeg"/>
          <p:cNvPicPr>
            <a:picLocks noChangeAspect="1"/>
          </p:cNvPicPr>
          <p:nvPr/>
        </p:nvPicPr>
        <p:blipFill>
          <a:blip r:embed="rId2"/>
          <a:srcRect/>
          <a:stretch>
            <a:fillRect/>
          </a:stretch>
        </p:blipFill>
        <p:spPr bwMode="auto">
          <a:xfrm>
            <a:off x="0" y="0"/>
            <a:ext cx="10083800" cy="6858000"/>
          </a:xfrm>
          <a:prstGeom prst="rect">
            <a:avLst/>
          </a:prstGeom>
          <a:noFill/>
          <a:ln w="9525">
            <a:noFill/>
            <a:miter lim="800000"/>
            <a:headEnd/>
            <a:tailEnd/>
          </a:ln>
        </p:spPr>
      </p:pic>
      <p:sp>
        <p:nvSpPr>
          <p:cNvPr id="269315" name="Title 1"/>
          <p:cNvSpPr>
            <a:spLocks noGrp="1"/>
          </p:cNvSpPr>
          <p:nvPr>
            <p:ph type="ctrTitle"/>
          </p:nvPr>
        </p:nvSpPr>
        <p:spPr>
          <a:xfrm>
            <a:off x="939800" y="520183"/>
            <a:ext cx="9144000" cy="6299718"/>
          </a:xfrm>
        </p:spPr>
        <p:txBody>
          <a:bodyPr>
            <a:normAutofit/>
          </a:bodyPr>
          <a:lstStyle/>
          <a:p>
            <a:pPr algn="l"/>
            <a:r>
              <a:rPr lang="en-US" dirty="0" smtClean="0">
                <a:solidFill>
                  <a:schemeClr val="accent6"/>
                </a:solidFill>
              </a:rPr>
              <a:t>Problems with environmental law</a:t>
            </a:r>
            <a:r>
              <a:rPr lang="en-US" dirty="0" smtClean="0">
                <a:solidFill>
                  <a:srgbClr val="FFFA08"/>
                </a:solidFill>
              </a:rPr>
              <a:t/>
            </a:r>
            <a:br>
              <a:rPr lang="en-US" dirty="0" smtClean="0">
                <a:solidFill>
                  <a:srgbClr val="FFFA08"/>
                </a:solidFill>
              </a:rPr>
            </a:br>
            <a:r>
              <a:rPr lang="en-US" sz="3200" dirty="0" smtClean="0">
                <a:solidFill>
                  <a:srgbClr val="FFFA08"/>
                </a:solidFill>
              </a:rPr>
              <a:t>Agencies have enormous discretion</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endParaRPr lang="en-US" dirty="0" smtClean="0">
              <a:solidFill>
                <a:srgbClr val="FFFA08"/>
              </a:solidFill>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6" descr="images-19.jpeg"/>
          <p:cNvPicPr>
            <a:picLocks noChangeAspect="1"/>
          </p:cNvPicPr>
          <p:nvPr/>
        </p:nvPicPr>
        <p:blipFill>
          <a:blip r:embed="rId2"/>
          <a:srcRect/>
          <a:stretch>
            <a:fillRect/>
          </a:stretch>
        </p:blipFill>
        <p:spPr bwMode="auto">
          <a:xfrm>
            <a:off x="0" y="0"/>
            <a:ext cx="10083800" cy="6858000"/>
          </a:xfrm>
          <a:prstGeom prst="rect">
            <a:avLst/>
          </a:prstGeom>
          <a:noFill/>
          <a:ln w="9525">
            <a:noFill/>
            <a:miter lim="800000"/>
            <a:headEnd/>
            <a:tailEnd/>
          </a:ln>
        </p:spPr>
      </p:pic>
      <p:sp>
        <p:nvSpPr>
          <p:cNvPr id="269315" name="Title 1"/>
          <p:cNvSpPr>
            <a:spLocks noGrp="1"/>
          </p:cNvSpPr>
          <p:nvPr>
            <p:ph type="ctrTitle"/>
          </p:nvPr>
        </p:nvSpPr>
        <p:spPr>
          <a:xfrm>
            <a:off x="939800" y="520183"/>
            <a:ext cx="9144000" cy="6299718"/>
          </a:xfrm>
        </p:spPr>
        <p:txBody>
          <a:bodyPr>
            <a:normAutofit/>
          </a:bodyPr>
          <a:lstStyle/>
          <a:p>
            <a:pPr algn="l"/>
            <a:r>
              <a:rPr lang="en-US" dirty="0" smtClean="0">
                <a:solidFill>
                  <a:schemeClr val="accent6"/>
                </a:solidFill>
              </a:rPr>
              <a:t>Problems with environmental law</a:t>
            </a:r>
            <a:r>
              <a:rPr lang="en-US" dirty="0" smtClean="0">
                <a:solidFill>
                  <a:srgbClr val="FFFA08"/>
                </a:solidFill>
              </a:rPr>
              <a:t/>
            </a:r>
            <a:br>
              <a:rPr lang="en-US" dirty="0" smtClean="0">
                <a:solidFill>
                  <a:srgbClr val="FFFA08"/>
                </a:solidFill>
              </a:rPr>
            </a:br>
            <a:r>
              <a:rPr lang="en-US" sz="3200" dirty="0" smtClean="0">
                <a:solidFill>
                  <a:srgbClr val="FFFA08"/>
                </a:solidFill>
              </a:rPr>
              <a:t>Agencies have enormous discretion</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They are politicized/captured</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endParaRPr lang="en-US" dirty="0" smtClean="0">
              <a:solidFill>
                <a:srgbClr val="FFFA08"/>
              </a:solidFill>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6" descr="images-19.jpeg"/>
          <p:cNvPicPr>
            <a:picLocks noChangeAspect="1"/>
          </p:cNvPicPr>
          <p:nvPr/>
        </p:nvPicPr>
        <p:blipFill>
          <a:blip r:embed="rId2"/>
          <a:srcRect/>
          <a:stretch>
            <a:fillRect/>
          </a:stretch>
        </p:blipFill>
        <p:spPr bwMode="auto">
          <a:xfrm>
            <a:off x="0" y="0"/>
            <a:ext cx="10083800" cy="6858000"/>
          </a:xfrm>
          <a:prstGeom prst="rect">
            <a:avLst/>
          </a:prstGeom>
          <a:noFill/>
          <a:ln w="9525">
            <a:noFill/>
            <a:miter lim="800000"/>
            <a:headEnd/>
            <a:tailEnd/>
          </a:ln>
        </p:spPr>
      </p:pic>
      <p:sp>
        <p:nvSpPr>
          <p:cNvPr id="269315" name="Title 1"/>
          <p:cNvSpPr>
            <a:spLocks noGrp="1"/>
          </p:cNvSpPr>
          <p:nvPr>
            <p:ph type="ctrTitle"/>
          </p:nvPr>
        </p:nvSpPr>
        <p:spPr>
          <a:xfrm>
            <a:off x="939800" y="520183"/>
            <a:ext cx="9144000" cy="6299718"/>
          </a:xfrm>
        </p:spPr>
        <p:txBody>
          <a:bodyPr>
            <a:normAutofit/>
          </a:bodyPr>
          <a:lstStyle/>
          <a:p>
            <a:pPr algn="l"/>
            <a:r>
              <a:rPr lang="en-US" dirty="0" smtClean="0">
                <a:solidFill>
                  <a:schemeClr val="accent6"/>
                </a:solidFill>
              </a:rPr>
              <a:t>Problems with environmental law</a:t>
            </a:r>
            <a:r>
              <a:rPr lang="en-US" dirty="0" smtClean="0">
                <a:solidFill>
                  <a:srgbClr val="FFFA08"/>
                </a:solidFill>
              </a:rPr>
              <a:t/>
            </a:r>
            <a:br>
              <a:rPr lang="en-US" dirty="0" smtClean="0">
                <a:solidFill>
                  <a:srgbClr val="FFFA08"/>
                </a:solidFill>
              </a:rPr>
            </a:br>
            <a:r>
              <a:rPr lang="en-US" sz="3200" dirty="0" smtClean="0">
                <a:solidFill>
                  <a:srgbClr val="FFFA08"/>
                </a:solidFill>
              </a:rPr>
              <a:t>Agencies have enormous discretion</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They are politicized and captured</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They don’t say no to permits sought by industry</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endParaRPr lang="en-US" dirty="0" smtClean="0">
              <a:solidFill>
                <a:srgbClr val="FFFA08"/>
              </a:solidFill>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6" descr="images-19.jpeg"/>
          <p:cNvPicPr>
            <a:picLocks noChangeAspect="1"/>
          </p:cNvPicPr>
          <p:nvPr/>
        </p:nvPicPr>
        <p:blipFill>
          <a:blip r:embed="rId2"/>
          <a:srcRect/>
          <a:stretch>
            <a:fillRect/>
          </a:stretch>
        </p:blipFill>
        <p:spPr bwMode="auto">
          <a:xfrm>
            <a:off x="0" y="0"/>
            <a:ext cx="10083800" cy="6858000"/>
          </a:xfrm>
          <a:prstGeom prst="rect">
            <a:avLst/>
          </a:prstGeom>
          <a:noFill/>
          <a:ln w="9525">
            <a:noFill/>
            <a:miter lim="800000"/>
            <a:headEnd/>
            <a:tailEnd/>
          </a:ln>
        </p:spPr>
      </p:pic>
      <p:sp>
        <p:nvSpPr>
          <p:cNvPr id="269315" name="Title 1"/>
          <p:cNvSpPr>
            <a:spLocks noGrp="1"/>
          </p:cNvSpPr>
          <p:nvPr>
            <p:ph type="ctrTitle"/>
          </p:nvPr>
        </p:nvSpPr>
        <p:spPr>
          <a:xfrm>
            <a:off x="939800" y="520183"/>
            <a:ext cx="9144000" cy="6299718"/>
          </a:xfrm>
        </p:spPr>
        <p:txBody>
          <a:bodyPr>
            <a:normAutofit/>
          </a:bodyPr>
          <a:lstStyle/>
          <a:p>
            <a:pPr algn="l"/>
            <a:r>
              <a:rPr lang="en-US" dirty="0" smtClean="0">
                <a:solidFill>
                  <a:schemeClr val="accent6"/>
                </a:solidFill>
              </a:rPr>
              <a:t>Problems with environmental law</a:t>
            </a:r>
            <a:r>
              <a:rPr lang="en-US" dirty="0" smtClean="0">
                <a:solidFill>
                  <a:srgbClr val="FFFA08"/>
                </a:solidFill>
              </a:rPr>
              <a:t/>
            </a:r>
            <a:br>
              <a:rPr lang="en-US" dirty="0" smtClean="0">
                <a:solidFill>
                  <a:srgbClr val="FFFA08"/>
                </a:solidFill>
              </a:rPr>
            </a:br>
            <a:r>
              <a:rPr lang="en-US" sz="3200" dirty="0" smtClean="0">
                <a:solidFill>
                  <a:srgbClr val="FFFA08"/>
                </a:solidFill>
              </a:rPr>
              <a:t>Agencies have enormous discretion</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They are politicized/captured</a:t>
            </a:r>
            <a:r>
              <a:rPr lang="en-US" sz="3200" dirty="0">
                <a:solidFill>
                  <a:srgbClr val="FFFA08"/>
                </a:solidFill>
              </a:rPr>
              <a:t/>
            </a:r>
            <a:br>
              <a:rPr lang="en-US" sz="3200" dirty="0">
                <a:solidFill>
                  <a:srgbClr val="FFFA08"/>
                </a:solidFill>
              </a:rPr>
            </a:br>
            <a:r>
              <a:rPr lang="en-US" sz="3200" dirty="0" smtClean="0">
                <a:solidFill>
                  <a:srgbClr val="FFFA08"/>
                </a:solidFill>
              </a:rPr>
              <a:t> </a:t>
            </a:r>
            <a:br>
              <a:rPr lang="en-US" sz="3200" dirty="0" smtClean="0">
                <a:solidFill>
                  <a:srgbClr val="FFFA08"/>
                </a:solidFill>
              </a:rPr>
            </a:br>
            <a:r>
              <a:rPr lang="en-US" sz="3200" dirty="0" smtClean="0">
                <a:solidFill>
                  <a:srgbClr val="FFFA08"/>
                </a:solidFill>
              </a:rPr>
              <a:t>They don’t say no to permits sought by industry</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Science used as a façade for politics</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endParaRPr lang="en-US" dirty="0" smtClean="0">
              <a:solidFill>
                <a:srgbClr val="FFFA08"/>
              </a:solidFill>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6" descr="images-19.jpeg"/>
          <p:cNvPicPr>
            <a:picLocks noChangeAspect="1"/>
          </p:cNvPicPr>
          <p:nvPr/>
        </p:nvPicPr>
        <p:blipFill>
          <a:blip r:embed="rId2"/>
          <a:srcRect/>
          <a:stretch>
            <a:fillRect/>
          </a:stretch>
        </p:blipFill>
        <p:spPr bwMode="auto">
          <a:xfrm>
            <a:off x="0" y="0"/>
            <a:ext cx="10083800" cy="6858000"/>
          </a:xfrm>
          <a:prstGeom prst="rect">
            <a:avLst/>
          </a:prstGeom>
          <a:noFill/>
          <a:ln w="9525">
            <a:noFill/>
            <a:miter lim="800000"/>
            <a:headEnd/>
            <a:tailEnd/>
          </a:ln>
        </p:spPr>
      </p:pic>
      <p:sp>
        <p:nvSpPr>
          <p:cNvPr id="269315" name="Title 1"/>
          <p:cNvSpPr>
            <a:spLocks noGrp="1"/>
          </p:cNvSpPr>
          <p:nvPr>
            <p:ph type="ctrTitle"/>
          </p:nvPr>
        </p:nvSpPr>
        <p:spPr>
          <a:xfrm>
            <a:off x="939800" y="520183"/>
            <a:ext cx="9144000" cy="6299718"/>
          </a:xfrm>
        </p:spPr>
        <p:txBody>
          <a:bodyPr>
            <a:normAutofit fontScale="90000"/>
          </a:bodyPr>
          <a:lstStyle/>
          <a:p>
            <a:pPr algn="l"/>
            <a:r>
              <a:rPr lang="en-US" dirty="0" smtClean="0">
                <a:solidFill>
                  <a:schemeClr val="accent6"/>
                </a:solidFill>
              </a:rPr>
              <a:t>Problems with environmental law</a:t>
            </a:r>
            <a:r>
              <a:rPr lang="en-US" dirty="0" smtClean="0">
                <a:solidFill>
                  <a:srgbClr val="FFFA08"/>
                </a:solidFill>
              </a:rPr>
              <a:t/>
            </a:r>
            <a:br>
              <a:rPr lang="en-US" dirty="0" smtClean="0">
                <a:solidFill>
                  <a:srgbClr val="FFFA08"/>
                </a:solidFill>
              </a:rPr>
            </a:br>
            <a:r>
              <a:rPr lang="en-US" sz="3200" dirty="0" smtClean="0">
                <a:solidFill>
                  <a:srgbClr val="FFFA08"/>
                </a:solidFill>
              </a:rPr>
              <a:t>Agencies have enormous discretion</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They are politicized/captured</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They don’t say no to permits sought by industry</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Science used as a façade for politics</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Judges give discretion to agencies</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r>
              <a:rPr lang="en-US" sz="3200" dirty="0" smtClean="0">
                <a:solidFill>
                  <a:srgbClr val="FFFA08"/>
                </a:solidFill>
              </a:rPr>
              <a:t/>
            </a:r>
            <a:br>
              <a:rPr lang="en-US" sz="3200" dirty="0" smtClean="0">
                <a:solidFill>
                  <a:srgbClr val="FFFA08"/>
                </a:solidFill>
              </a:rPr>
            </a:br>
            <a:endParaRPr lang="en-US" dirty="0" smtClean="0">
              <a:solidFill>
                <a:srgbClr val="FFFA08"/>
              </a:solidFill>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3298" name="TextBox 1"/>
          <p:cNvSpPr txBox="1">
            <a:spLocks noChangeArrowheads="1"/>
          </p:cNvSpPr>
          <p:nvPr/>
        </p:nvSpPr>
        <p:spPr bwMode="auto">
          <a:xfrm>
            <a:off x="838200" y="1905000"/>
            <a:ext cx="7620000" cy="1661994"/>
          </a:xfrm>
          <a:prstGeom prst="rect">
            <a:avLst/>
          </a:prstGeom>
          <a:noFill/>
          <a:ln w="9525">
            <a:noFill/>
            <a:miter lim="800000"/>
            <a:headEnd/>
            <a:tailEnd/>
          </a:ln>
        </p:spPr>
        <p:txBody>
          <a:bodyPr>
            <a:prstTxWarp prst="textNoShape">
              <a:avLst/>
            </a:prstTxWarp>
            <a:spAutoFit/>
          </a:bodyPr>
          <a:lstStyle/>
          <a:p>
            <a:endParaRPr lang="en-US" dirty="0">
              <a:solidFill>
                <a:srgbClr val="000000"/>
              </a:solidFill>
            </a:endParaRPr>
          </a:p>
          <a:p>
            <a:endParaRPr lang="en-US" dirty="0" smtClean="0">
              <a:solidFill>
                <a:srgbClr val="000000"/>
              </a:solidFill>
            </a:endParaRPr>
          </a:p>
          <a:p>
            <a:pPr algn="ctr"/>
            <a:endParaRPr lang="en-US" dirty="0" smtClean="0">
              <a:solidFill>
                <a:srgbClr val="000000"/>
              </a:solidFill>
            </a:endParaRPr>
          </a:p>
          <a:p>
            <a:pPr algn="ctr"/>
            <a:r>
              <a:rPr lang="en-US" sz="2400" dirty="0" smtClean="0">
                <a:solidFill>
                  <a:srgbClr val="000000"/>
                </a:solidFill>
              </a:rPr>
              <a:t>Overall</a:t>
            </a:r>
            <a:r>
              <a:rPr lang="en-US" sz="2400" dirty="0">
                <a:solidFill>
                  <a:srgbClr val="000000"/>
                </a:solidFill>
              </a:rPr>
              <a:t>, the Earth’s natural ecosystems have declined by 33% during the last thirty years</a:t>
            </a:r>
          </a:p>
        </p:txBody>
      </p:sp>
      <p:sp>
        <p:nvSpPr>
          <p:cNvPr id="183299" name="TextBox 2"/>
          <p:cNvSpPr txBox="1">
            <a:spLocks noChangeArrowheads="1"/>
          </p:cNvSpPr>
          <p:nvPr/>
        </p:nvSpPr>
        <p:spPr bwMode="auto">
          <a:xfrm>
            <a:off x="914400" y="685800"/>
            <a:ext cx="7086600" cy="2862322"/>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 </a:t>
            </a:r>
            <a:r>
              <a:rPr lang="en-US" sz="3600" dirty="0">
                <a:solidFill>
                  <a:srgbClr val="000000"/>
                </a:solidFill>
                <a:latin typeface="Calibri" pitchFamily="1" charset="0"/>
                <a:ea typeface="Calibri" pitchFamily="1" charset="0"/>
                <a:cs typeface="Calibri" pitchFamily="1" charset="0"/>
              </a:rPr>
              <a:t>The Earth Endowment – Being </a:t>
            </a:r>
            <a:r>
              <a:rPr lang="en-US" sz="3600" dirty="0" smtClean="0">
                <a:solidFill>
                  <a:srgbClr val="000000"/>
                </a:solidFill>
                <a:latin typeface="Calibri" pitchFamily="1" charset="0"/>
                <a:ea typeface="Calibri" pitchFamily="1" charset="0"/>
                <a:cs typeface="Calibri" pitchFamily="1" charset="0"/>
              </a:rPr>
              <a:t>Spent By Agencies Carrying out Environmental Statutes</a:t>
            </a:r>
          </a:p>
          <a:p>
            <a:endParaRPr lang="en-US" sz="3600" dirty="0" smtClean="0">
              <a:solidFill>
                <a:srgbClr val="000000"/>
              </a:solidFill>
              <a:latin typeface="Calibri" pitchFamily="1" charset="0"/>
              <a:ea typeface="Calibri" pitchFamily="1" charset="0"/>
              <a:cs typeface="Calibri" pitchFamily="1" charset="0"/>
            </a:endParaRPr>
          </a:p>
          <a:p>
            <a:endParaRPr lang="en-US" sz="3600" dirty="0">
              <a:solidFill>
                <a:srgbClr val="000000"/>
              </a:solidFill>
              <a:latin typeface="Calibri" pitchFamily="1" charset="0"/>
              <a:ea typeface="Calibri" pitchFamily="1" charset="0"/>
              <a:cs typeface="Calibri" pitchFamily="1"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6494085"/>
          </a:xfrm>
          <a:prstGeom prst="rect">
            <a:avLst/>
          </a:prstGeom>
          <a:noFill/>
          <a:ln w="9525">
            <a:noFill/>
            <a:miter lim="800000"/>
            <a:headEnd/>
            <a:tailEnd/>
          </a:ln>
        </p:spPr>
        <p:txBody>
          <a:bodyPr wrap="square">
            <a:prstTxWarp prst="textNoShape">
              <a:avLst/>
            </a:prstTxWarp>
            <a:spAutoFit/>
          </a:bodyPr>
          <a:lstStyle/>
          <a:p>
            <a:pPr marL="400050" indent="-400050" eaLnBrk="1" hangingPunct="1"/>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r>
              <a:rPr lang="en-US" sz="3200" b="1" dirty="0" smtClean="0">
                <a:solidFill>
                  <a:srgbClr val="FFFF00"/>
                </a:solidFill>
                <a:latin typeface="Calibri" pitchFamily="1" charset="0"/>
                <a:ea typeface="Arial" pitchFamily="1" charset="0"/>
                <a:cs typeface="Arial" pitchFamily="1" charset="0"/>
              </a:rPr>
              <a:t>THE SOVEREIGN TRUST FRAMEWORK– </a:t>
            </a:r>
            <a:r>
              <a:rPr lang="en-US" sz="3200" b="1" i="1" dirty="0" smtClean="0">
                <a:solidFill>
                  <a:srgbClr val="FFFF00"/>
                </a:solidFill>
                <a:latin typeface="Calibri" pitchFamily="1" charset="0"/>
                <a:ea typeface="Arial" pitchFamily="1" charset="0"/>
                <a:cs typeface="Arial" pitchFamily="1" charset="0"/>
              </a:rPr>
              <a:t>A</a:t>
            </a:r>
            <a:r>
              <a:rPr lang="en-US" sz="3200" b="1" dirty="0" smtClean="0">
                <a:solidFill>
                  <a:srgbClr val="FFFF00"/>
                </a:solidFill>
                <a:latin typeface="Calibri" pitchFamily="1" charset="0"/>
                <a:ea typeface="Arial" pitchFamily="1" charset="0"/>
                <a:cs typeface="Arial" pitchFamily="1" charset="0"/>
              </a:rPr>
              <a:t> </a:t>
            </a:r>
            <a:r>
              <a:rPr lang="en-US" sz="3200" b="1" i="1" dirty="0" smtClean="0">
                <a:solidFill>
                  <a:srgbClr val="FFFF00"/>
                </a:solidFill>
                <a:latin typeface="Calibri" pitchFamily="1" charset="0"/>
                <a:ea typeface="Arial" pitchFamily="1" charset="0"/>
                <a:cs typeface="Arial" pitchFamily="1" charset="0"/>
              </a:rPr>
              <a:t>PROPERTY FRAMEWORK</a:t>
            </a: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a:solidFill>
                <a:srgbClr val="FFFF00"/>
              </a:solidFill>
              <a:latin typeface="Calibri" pitchFamily="1" charset="0"/>
              <a:ea typeface="Arial" pitchFamily="1" charset="0"/>
              <a:cs typeface="Arial" pitchFamily="1" charset="0"/>
            </a:endParaRPr>
          </a:p>
          <a:p>
            <a:pPr marL="971550" lvl="1" indent="-514350">
              <a:buAutoNum type="alphaUcPeriod"/>
            </a:pPr>
            <a:r>
              <a:rPr lang="en-US" sz="3200" b="1" dirty="0" smtClean="0">
                <a:solidFill>
                  <a:srgbClr val="FFFF00"/>
                </a:solidFill>
                <a:latin typeface="Calibri" pitchFamily="1" charset="0"/>
                <a:ea typeface="Arial" pitchFamily="1" charset="0"/>
                <a:cs typeface="Arial" pitchFamily="1" charset="0"/>
              </a:rPr>
              <a:t>THE INDIAN TRUST OBLIGATION AND TREATY RIGHTS</a:t>
            </a:r>
          </a:p>
          <a:p>
            <a:pPr lvl="1"/>
            <a:endParaRPr lang="en-US" sz="3200" b="1" dirty="0" smtClean="0">
              <a:solidFill>
                <a:srgbClr val="FFFF00"/>
              </a:solidFill>
              <a:latin typeface="Calibri" pitchFamily="1" charset="0"/>
              <a:ea typeface="Arial" pitchFamily="1" charset="0"/>
              <a:cs typeface="Arial" pitchFamily="1" charset="0"/>
            </a:endParaRPr>
          </a:p>
          <a:p>
            <a:pPr marL="971550" lvl="1" indent="-514350">
              <a:buAutoNum type="alphaUcPeriod"/>
            </a:pPr>
            <a:r>
              <a:rPr lang="en-US" sz="3200" b="1" dirty="0" smtClean="0">
                <a:solidFill>
                  <a:srgbClr val="FFFF00"/>
                </a:solidFill>
                <a:latin typeface="Calibri" pitchFamily="1" charset="0"/>
                <a:ea typeface="Arial" pitchFamily="1" charset="0"/>
                <a:cs typeface="Arial" pitchFamily="1" charset="0"/>
              </a:rPr>
              <a:t>THE PUBLIC TRUST</a:t>
            </a:r>
          </a:p>
          <a:p>
            <a:pPr lvl="1"/>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extLst>
      <p:ext uri="{BB962C8B-B14F-4D97-AF65-F5344CB8AC3E}">
        <p14:creationId xmlns:p14="http://schemas.microsoft.com/office/powerpoint/2010/main" val="78416725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9780521144117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120" y="0"/>
            <a:ext cx="4542793" cy="6858000"/>
          </a:xfrm>
          <a:prstGeom prst="rect">
            <a:avLst/>
          </a:prstGeom>
        </p:spPr>
      </p:pic>
    </p:spTree>
    <p:extLst>
      <p:ext uri="{BB962C8B-B14F-4D97-AF65-F5344CB8AC3E}">
        <p14:creationId xmlns:p14="http://schemas.microsoft.com/office/powerpoint/2010/main" val="356966471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50820" y="305990"/>
            <a:ext cx="6900555" cy="1077218"/>
          </a:xfrm>
          <a:prstGeom prst="rect">
            <a:avLst/>
          </a:prstGeom>
          <a:noFill/>
        </p:spPr>
        <p:txBody>
          <a:bodyPr wrap="square" rtlCol="0">
            <a:spAutoFit/>
          </a:bodyPr>
          <a:lstStyle/>
          <a:p>
            <a:r>
              <a:rPr lang="en-US" sz="3200" dirty="0" smtClean="0">
                <a:solidFill>
                  <a:srgbClr val="FFFF00"/>
                </a:solidFill>
              </a:rPr>
              <a:t>Environmental Law  Assimilates Legal Rights of Tribes</a:t>
            </a:r>
            <a:endParaRPr lang="en-US" sz="3200" dirty="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5000"/>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10930" y="1874659"/>
            <a:ext cx="7390173" cy="1815882"/>
          </a:xfrm>
          <a:prstGeom prst="rect">
            <a:avLst/>
          </a:prstGeom>
          <a:noFill/>
        </p:spPr>
        <p:txBody>
          <a:bodyPr wrap="square" rtlCol="0">
            <a:spAutoFit/>
          </a:bodyPr>
          <a:lstStyle/>
          <a:p>
            <a:r>
              <a:rPr lang="en-US" sz="2800" i="1" dirty="0">
                <a:solidFill>
                  <a:srgbClr val="71070F"/>
                </a:solidFill>
                <a:latin typeface="Arial Black"/>
              </a:rPr>
              <a:t>E</a:t>
            </a:r>
            <a:r>
              <a:rPr lang="en-US" sz="2800" i="1" dirty="0" smtClean="0">
                <a:solidFill>
                  <a:srgbClr val="71070F"/>
                </a:solidFill>
                <a:latin typeface="Arial Black"/>
              </a:rPr>
              <a:t>nvironmental statutes were passed </a:t>
            </a:r>
            <a:r>
              <a:rPr lang="en-US" sz="2800" i="1" dirty="0">
                <a:solidFill>
                  <a:srgbClr val="71070F"/>
                </a:solidFill>
                <a:latin typeface="Arial Black"/>
              </a:rPr>
              <a:t>to protect </a:t>
            </a:r>
            <a:r>
              <a:rPr lang="en-US" sz="2800" b="1" i="1" dirty="0" smtClean="0">
                <a:solidFill>
                  <a:srgbClr val="71070F"/>
                </a:solidFill>
                <a:latin typeface="Arial Black"/>
              </a:rPr>
              <a:t>majority</a:t>
            </a:r>
            <a:r>
              <a:rPr lang="en-US" sz="2800" i="1" dirty="0" smtClean="0">
                <a:solidFill>
                  <a:srgbClr val="71070F"/>
                </a:solidFill>
                <a:latin typeface="Arial Black"/>
              </a:rPr>
              <a:t> </a:t>
            </a:r>
            <a:r>
              <a:rPr lang="en-US" sz="2800" i="1" dirty="0">
                <a:solidFill>
                  <a:srgbClr val="71070F"/>
                </a:solidFill>
                <a:latin typeface="Arial Black"/>
              </a:rPr>
              <a:t>needs. </a:t>
            </a:r>
            <a:endParaRPr lang="en-US" sz="2800" i="1" dirty="0" smtClean="0">
              <a:solidFill>
                <a:srgbClr val="71070F"/>
              </a:solidFill>
              <a:latin typeface="Arial Black"/>
            </a:endParaRPr>
          </a:p>
          <a:p>
            <a:endParaRPr lang="en-US" sz="2800" i="1" dirty="0">
              <a:solidFill>
                <a:srgbClr val="71070F"/>
              </a:solidFill>
              <a:latin typeface="Arial Black"/>
            </a:endParaRPr>
          </a:p>
          <a:p>
            <a:endParaRPr lang="en-US" sz="2800" dirty="0" smtClean="0">
              <a:solidFill>
                <a:srgbClr val="FFFF00"/>
              </a:solidFill>
            </a:endParaRPr>
          </a:p>
        </p:txBody>
      </p:sp>
      <p:sp>
        <p:nvSpPr>
          <p:cNvPr id="3" name="TextBox 2"/>
          <p:cNvSpPr txBox="1"/>
          <p:nvPr/>
        </p:nvSpPr>
        <p:spPr>
          <a:xfrm>
            <a:off x="550820" y="305990"/>
            <a:ext cx="6900555" cy="1077218"/>
          </a:xfrm>
          <a:prstGeom prst="rect">
            <a:avLst/>
          </a:prstGeom>
          <a:noFill/>
        </p:spPr>
        <p:txBody>
          <a:bodyPr wrap="square" rtlCol="0">
            <a:spAutoFit/>
          </a:bodyPr>
          <a:lstStyle/>
          <a:p>
            <a:r>
              <a:rPr lang="en-US" sz="3200" dirty="0" smtClean="0">
                <a:solidFill>
                  <a:srgbClr val="FFFF00"/>
                </a:solidFill>
              </a:rPr>
              <a:t>Environmental Law:   Assimilating legal rights of tribes</a:t>
            </a:r>
            <a:endParaRPr lang="en-US" sz="3200" dirty="0">
              <a:solidFill>
                <a:srgbClr val="FFFF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5000"/>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10930" y="1874659"/>
            <a:ext cx="7390173" cy="3108544"/>
          </a:xfrm>
          <a:prstGeom prst="rect">
            <a:avLst/>
          </a:prstGeom>
          <a:noFill/>
        </p:spPr>
        <p:txBody>
          <a:bodyPr wrap="square" rtlCol="0">
            <a:spAutoFit/>
          </a:bodyPr>
          <a:lstStyle/>
          <a:p>
            <a:r>
              <a:rPr lang="en-US" sz="2800" i="1" dirty="0">
                <a:solidFill>
                  <a:srgbClr val="71070F"/>
                </a:solidFill>
                <a:latin typeface="Arial Black"/>
              </a:rPr>
              <a:t>E</a:t>
            </a:r>
            <a:r>
              <a:rPr lang="en-US" sz="2800" i="1" dirty="0" smtClean="0">
                <a:solidFill>
                  <a:srgbClr val="71070F"/>
                </a:solidFill>
                <a:latin typeface="Arial Black"/>
              </a:rPr>
              <a:t>nvironmental statutes were passed </a:t>
            </a:r>
            <a:r>
              <a:rPr lang="en-US" sz="2800" i="1" dirty="0">
                <a:solidFill>
                  <a:srgbClr val="71070F"/>
                </a:solidFill>
                <a:latin typeface="Arial Black"/>
              </a:rPr>
              <a:t>to protect </a:t>
            </a:r>
            <a:r>
              <a:rPr lang="en-US" sz="2800" b="1" i="1" dirty="0" smtClean="0">
                <a:solidFill>
                  <a:srgbClr val="71070F"/>
                </a:solidFill>
                <a:latin typeface="Arial Black"/>
              </a:rPr>
              <a:t>majority</a:t>
            </a:r>
            <a:r>
              <a:rPr lang="en-US" sz="2800" i="1" dirty="0" smtClean="0">
                <a:solidFill>
                  <a:srgbClr val="71070F"/>
                </a:solidFill>
                <a:latin typeface="Arial Black"/>
              </a:rPr>
              <a:t> </a:t>
            </a:r>
            <a:r>
              <a:rPr lang="en-US" sz="2800" i="1" dirty="0">
                <a:solidFill>
                  <a:srgbClr val="71070F"/>
                </a:solidFill>
                <a:latin typeface="Arial Black"/>
              </a:rPr>
              <a:t>needs. </a:t>
            </a:r>
            <a:endParaRPr lang="en-US" sz="2800" i="1" dirty="0" smtClean="0">
              <a:solidFill>
                <a:srgbClr val="71070F"/>
              </a:solidFill>
              <a:latin typeface="Arial Black"/>
            </a:endParaRPr>
          </a:p>
          <a:p>
            <a:endParaRPr lang="en-US" sz="2800" i="1" dirty="0">
              <a:solidFill>
                <a:srgbClr val="71070F"/>
              </a:solidFill>
              <a:latin typeface="Arial Black"/>
            </a:endParaRPr>
          </a:p>
          <a:p>
            <a:r>
              <a:rPr lang="en-US" sz="2800" i="1" dirty="0" smtClean="0">
                <a:solidFill>
                  <a:srgbClr val="71070F"/>
                </a:solidFill>
                <a:latin typeface="Arial Black"/>
              </a:rPr>
              <a:t>They fail to protect unique tribal substantive interests.  </a:t>
            </a:r>
          </a:p>
          <a:p>
            <a:endParaRPr lang="en-US" sz="2800" i="1" dirty="0">
              <a:solidFill>
                <a:srgbClr val="71070F"/>
              </a:solidFill>
              <a:latin typeface="Arial Black"/>
            </a:endParaRPr>
          </a:p>
          <a:p>
            <a:endParaRPr lang="en-US" sz="2800" dirty="0" smtClean="0">
              <a:solidFill>
                <a:srgbClr val="FFFF00"/>
              </a:solidFill>
            </a:endParaRPr>
          </a:p>
        </p:txBody>
      </p:sp>
      <p:sp>
        <p:nvSpPr>
          <p:cNvPr id="3" name="TextBox 2"/>
          <p:cNvSpPr txBox="1"/>
          <p:nvPr/>
        </p:nvSpPr>
        <p:spPr>
          <a:xfrm>
            <a:off x="550820" y="305990"/>
            <a:ext cx="6900555" cy="1077218"/>
          </a:xfrm>
          <a:prstGeom prst="rect">
            <a:avLst/>
          </a:prstGeom>
          <a:noFill/>
        </p:spPr>
        <p:txBody>
          <a:bodyPr wrap="square" rtlCol="0">
            <a:spAutoFit/>
          </a:bodyPr>
          <a:lstStyle/>
          <a:p>
            <a:r>
              <a:rPr lang="en-US" sz="3200" dirty="0" smtClean="0">
                <a:solidFill>
                  <a:srgbClr val="FFFF00"/>
                </a:solidFill>
              </a:rPr>
              <a:t>Environmental Law:   Assimilating legal rights of tribes</a:t>
            </a:r>
            <a:endParaRPr lang="en-US" sz="3200" dirty="0">
              <a:solidFill>
                <a:srgbClr val="FFFF00"/>
              </a:solidFill>
            </a:endParaRPr>
          </a:p>
        </p:txBody>
      </p:sp>
    </p:spTree>
    <p:extLst>
      <p:ext uri="{BB962C8B-B14F-4D97-AF65-F5344CB8AC3E}">
        <p14:creationId xmlns:p14="http://schemas.microsoft.com/office/powerpoint/2010/main" val="23357642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5000"/>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10930" y="1874659"/>
            <a:ext cx="7390173" cy="4401205"/>
          </a:xfrm>
          <a:prstGeom prst="rect">
            <a:avLst/>
          </a:prstGeom>
          <a:noFill/>
        </p:spPr>
        <p:txBody>
          <a:bodyPr wrap="square" rtlCol="0">
            <a:spAutoFit/>
          </a:bodyPr>
          <a:lstStyle/>
          <a:p>
            <a:r>
              <a:rPr lang="en-US" sz="2800" i="1" dirty="0">
                <a:solidFill>
                  <a:srgbClr val="71070F"/>
                </a:solidFill>
                <a:latin typeface="Arial Black"/>
              </a:rPr>
              <a:t>E</a:t>
            </a:r>
            <a:r>
              <a:rPr lang="en-US" sz="2800" i="1" dirty="0" smtClean="0">
                <a:solidFill>
                  <a:srgbClr val="71070F"/>
                </a:solidFill>
                <a:latin typeface="Arial Black"/>
              </a:rPr>
              <a:t>nvironmental statutes were passed </a:t>
            </a:r>
            <a:r>
              <a:rPr lang="en-US" sz="2800" i="1" dirty="0">
                <a:solidFill>
                  <a:srgbClr val="71070F"/>
                </a:solidFill>
                <a:latin typeface="Arial Black"/>
              </a:rPr>
              <a:t>to protect </a:t>
            </a:r>
            <a:r>
              <a:rPr lang="en-US" sz="2800" b="1" i="1" dirty="0" smtClean="0">
                <a:solidFill>
                  <a:srgbClr val="71070F"/>
                </a:solidFill>
                <a:latin typeface="Arial Black"/>
              </a:rPr>
              <a:t>majority</a:t>
            </a:r>
            <a:r>
              <a:rPr lang="en-US" sz="2800" i="1" dirty="0" smtClean="0">
                <a:solidFill>
                  <a:srgbClr val="71070F"/>
                </a:solidFill>
                <a:latin typeface="Arial Black"/>
              </a:rPr>
              <a:t> </a:t>
            </a:r>
            <a:r>
              <a:rPr lang="en-US" sz="2800" i="1" dirty="0">
                <a:solidFill>
                  <a:srgbClr val="71070F"/>
                </a:solidFill>
                <a:latin typeface="Arial Black"/>
              </a:rPr>
              <a:t>needs. </a:t>
            </a:r>
            <a:endParaRPr lang="en-US" sz="2800" i="1" dirty="0" smtClean="0">
              <a:solidFill>
                <a:srgbClr val="71070F"/>
              </a:solidFill>
              <a:latin typeface="Arial Black"/>
            </a:endParaRPr>
          </a:p>
          <a:p>
            <a:endParaRPr lang="en-US" sz="2800" i="1" dirty="0">
              <a:solidFill>
                <a:srgbClr val="71070F"/>
              </a:solidFill>
              <a:latin typeface="Arial Black"/>
            </a:endParaRPr>
          </a:p>
          <a:p>
            <a:r>
              <a:rPr lang="en-US" sz="2800" i="1" dirty="0" smtClean="0">
                <a:solidFill>
                  <a:srgbClr val="71070F"/>
                </a:solidFill>
                <a:latin typeface="Arial Black"/>
              </a:rPr>
              <a:t>They fail to protect unique tribal substantive interests.  </a:t>
            </a:r>
          </a:p>
          <a:p>
            <a:endParaRPr lang="en-US" sz="2800" i="1" dirty="0">
              <a:solidFill>
                <a:srgbClr val="71070F"/>
              </a:solidFill>
              <a:latin typeface="Arial Black"/>
            </a:endParaRPr>
          </a:p>
          <a:p>
            <a:r>
              <a:rPr lang="en-US" sz="2800" i="1" dirty="0" smtClean="0">
                <a:solidFill>
                  <a:srgbClr val="71070F"/>
                </a:solidFill>
                <a:latin typeface="Arial Black"/>
              </a:rPr>
              <a:t>Government agencies assimilate the unique legal claims of tribes into ineffective statutory processes</a:t>
            </a:r>
          </a:p>
          <a:p>
            <a:endParaRPr lang="en-US" sz="2800" dirty="0" smtClean="0">
              <a:solidFill>
                <a:srgbClr val="FFFF00"/>
              </a:solidFill>
            </a:endParaRPr>
          </a:p>
        </p:txBody>
      </p:sp>
      <p:sp>
        <p:nvSpPr>
          <p:cNvPr id="3" name="TextBox 2"/>
          <p:cNvSpPr txBox="1"/>
          <p:nvPr/>
        </p:nvSpPr>
        <p:spPr>
          <a:xfrm>
            <a:off x="550820" y="305990"/>
            <a:ext cx="6900555" cy="1077218"/>
          </a:xfrm>
          <a:prstGeom prst="rect">
            <a:avLst/>
          </a:prstGeom>
          <a:noFill/>
        </p:spPr>
        <p:txBody>
          <a:bodyPr wrap="square" rtlCol="0">
            <a:spAutoFit/>
          </a:bodyPr>
          <a:lstStyle/>
          <a:p>
            <a:r>
              <a:rPr lang="en-US" sz="3200" dirty="0" smtClean="0">
                <a:solidFill>
                  <a:srgbClr val="FFFF00"/>
                </a:solidFill>
              </a:rPr>
              <a:t>Environmental Law:   Assimilating legal rights of tribes</a:t>
            </a:r>
            <a:endParaRPr lang="en-US" sz="3200" dirty="0">
              <a:solidFill>
                <a:srgbClr val="FFFF00"/>
              </a:solidFill>
            </a:endParaRPr>
          </a:p>
        </p:txBody>
      </p:sp>
    </p:spTree>
    <p:extLst>
      <p:ext uri="{BB962C8B-B14F-4D97-AF65-F5344CB8AC3E}">
        <p14:creationId xmlns:p14="http://schemas.microsoft.com/office/powerpoint/2010/main" val="7416863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45000"/>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10930" y="1183721"/>
            <a:ext cx="7390173" cy="6124754"/>
          </a:xfrm>
          <a:prstGeom prst="rect">
            <a:avLst/>
          </a:prstGeom>
          <a:noFill/>
        </p:spPr>
        <p:txBody>
          <a:bodyPr wrap="square" rtlCol="0">
            <a:spAutoFit/>
          </a:bodyPr>
          <a:lstStyle/>
          <a:p>
            <a:r>
              <a:rPr lang="en-US" sz="2800" i="1" dirty="0" smtClean="0">
                <a:solidFill>
                  <a:srgbClr val="71070F"/>
                </a:solidFill>
                <a:latin typeface="Arial Black"/>
              </a:rPr>
              <a:t>-- passed </a:t>
            </a:r>
            <a:r>
              <a:rPr lang="en-US" sz="2800" i="1" dirty="0">
                <a:solidFill>
                  <a:srgbClr val="71070F"/>
                </a:solidFill>
                <a:latin typeface="Arial Black"/>
              </a:rPr>
              <a:t>to protect </a:t>
            </a:r>
            <a:r>
              <a:rPr lang="en-US" sz="2800" b="1" i="1" dirty="0" smtClean="0">
                <a:solidFill>
                  <a:srgbClr val="71070F"/>
                </a:solidFill>
                <a:latin typeface="Arial Black"/>
              </a:rPr>
              <a:t>majority</a:t>
            </a:r>
            <a:r>
              <a:rPr lang="en-US" sz="2800" i="1" dirty="0" smtClean="0">
                <a:solidFill>
                  <a:srgbClr val="71070F"/>
                </a:solidFill>
                <a:latin typeface="Arial Black"/>
              </a:rPr>
              <a:t> </a:t>
            </a:r>
            <a:r>
              <a:rPr lang="en-US" sz="2800" i="1" dirty="0">
                <a:solidFill>
                  <a:srgbClr val="71070F"/>
                </a:solidFill>
                <a:latin typeface="Arial Black"/>
              </a:rPr>
              <a:t>needs. </a:t>
            </a:r>
            <a:endParaRPr lang="en-US" sz="2800" i="1" dirty="0" smtClean="0">
              <a:solidFill>
                <a:srgbClr val="71070F"/>
              </a:solidFill>
              <a:latin typeface="Arial Black"/>
            </a:endParaRPr>
          </a:p>
          <a:p>
            <a:endParaRPr lang="en-US" sz="2800" i="1" dirty="0">
              <a:solidFill>
                <a:srgbClr val="71070F"/>
              </a:solidFill>
              <a:latin typeface="Arial Black"/>
            </a:endParaRPr>
          </a:p>
          <a:p>
            <a:r>
              <a:rPr lang="en-US" sz="2800" i="1" dirty="0" smtClean="0">
                <a:solidFill>
                  <a:srgbClr val="71070F"/>
                </a:solidFill>
                <a:latin typeface="Arial Black"/>
              </a:rPr>
              <a:t>-- fail to protect unique tribal interests.  </a:t>
            </a:r>
          </a:p>
          <a:p>
            <a:endParaRPr lang="en-US" sz="2800" i="1" dirty="0">
              <a:solidFill>
                <a:srgbClr val="71070F"/>
              </a:solidFill>
              <a:latin typeface="Arial Black"/>
            </a:endParaRPr>
          </a:p>
          <a:p>
            <a:r>
              <a:rPr lang="en-US" sz="2800" i="1" dirty="0" smtClean="0">
                <a:solidFill>
                  <a:srgbClr val="71070F"/>
                </a:solidFill>
                <a:latin typeface="Arial Black"/>
              </a:rPr>
              <a:t>-- government agencies assimilate the unique legal claims of tribes into ineffective statutory processes</a:t>
            </a:r>
          </a:p>
          <a:p>
            <a:endParaRPr lang="en-US" sz="2800" i="1" dirty="0">
              <a:solidFill>
                <a:srgbClr val="71070F"/>
              </a:solidFill>
              <a:latin typeface="Arial Black"/>
            </a:endParaRPr>
          </a:p>
          <a:p>
            <a:r>
              <a:rPr lang="en-US" sz="2800" i="1" dirty="0" smtClean="0">
                <a:solidFill>
                  <a:srgbClr val="71070F"/>
                </a:solidFill>
                <a:latin typeface="Arial Black"/>
              </a:rPr>
              <a:t>-- consultation rarely yields protection; </a:t>
            </a:r>
            <a:r>
              <a:rPr lang="en-US" sz="2800" i="1" dirty="0">
                <a:solidFill>
                  <a:srgbClr val="71070F"/>
                </a:solidFill>
                <a:latin typeface="Arial Black"/>
              </a:rPr>
              <a:t>instead, tribes inundated with process</a:t>
            </a:r>
          </a:p>
          <a:p>
            <a:endParaRPr lang="en-US" sz="2800" i="1" dirty="0" smtClean="0">
              <a:solidFill>
                <a:srgbClr val="71070F"/>
              </a:solidFill>
              <a:latin typeface="Arial Black"/>
            </a:endParaRPr>
          </a:p>
          <a:p>
            <a:endParaRPr lang="en-US" sz="2800" dirty="0" smtClean="0">
              <a:solidFill>
                <a:srgbClr val="FFFF00"/>
              </a:solidFill>
            </a:endParaRPr>
          </a:p>
        </p:txBody>
      </p:sp>
      <p:sp>
        <p:nvSpPr>
          <p:cNvPr id="3" name="TextBox 2"/>
          <p:cNvSpPr txBox="1"/>
          <p:nvPr/>
        </p:nvSpPr>
        <p:spPr>
          <a:xfrm>
            <a:off x="550820" y="81902"/>
            <a:ext cx="6900555" cy="1077218"/>
          </a:xfrm>
          <a:prstGeom prst="rect">
            <a:avLst/>
          </a:prstGeom>
          <a:noFill/>
        </p:spPr>
        <p:txBody>
          <a:bodyPr wrap="square" rtlCol="0">
            <a:spAutoFit/>
          </a:bodyPr>
          <a:lstStyle/>
          <a:p>
            <a:r>
              <a:rPr lang="en-US" sz="3200" dirty="0" smtClean="0">
                <a:solidFill>
                  <a:srgbClr val="FFFF00"/>
                </a:solidFill>
              </a:rPr>
              <a:t>Environmental Law:   Assimilating legal rights of tribes</a:t>
            </a:r>
            <a:endParaRPr lang="en-US" sz="3200" dirty="0">
              <a:solidFill>
                <a:srgbClr val="FFFF00"/>
              </a:solidFill>
            </a:endParaRPr>
          </a:p>
        </p:txBody>
      </p:sp>
    </p:spTree>
    <p:extLst>
      <p:ext uri="{BB962C8B-B14F-4D97-AF65-F5344CB8AC3E}">
        <p14:creationId xmlns:p14="http://schemas.microsoft.com/office/powerpoint/2010/main" val="25100985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38453" y="-234667"/>
            <a:ext cx="7205547" cy="5539978"/>
          </a:xfrm>
          <a:prstGeom prst="rect">
            <a:avLst/>
          </a:prstGeom>
          <a:noFill/>
        </p:spPr>
        <p:txBody>
          <a:bodyPr wrap="square" rtlCol="0">
            <a:spAutoFit/>
          </a:bodyPr>
          <a:lstStyle/>
          <a:p>
            <a:r>
              <a:rPr lang="en-US" dirty="0" smtClean="0"/>
              <a:t>Examples:</a:t>
            </a:r>
          </a:p>
          <a:p>
            <a:endParaRPr lang="en-US" dirty="0"/>
          </a:p>
          <a:p>
            <a:endParaRPr lang="en-US" dirty="0" smtClean="0"/>
          </a:p>
          <a:p>
            <a:endParaRPr lang="en-US" dirty="0"/>
          </a:p>
          <a:p>
            <a:endParaRPr lang="en-US" sz="3200" dirty="0" smtClean="0">
              <a:solidFill>
                <a:schemeClr val="bg1"/>
              </a:solidFill>
            </a:endParaRPr>
          </a:p>
          <a:p>
            <a:r>
              <a:rPr lang="en-US" sz="3200" dirty="0" smtClean="0">
                <a:solidFill>
                  <a:schemeClr val="bg1"/>
                </a:solidFill>
              </a:rPr>
              <a:t>Clean Water Act – Fish Consumption standards</a:t>
            </a:r>
          </a:p>
          <a:p>
            <a:endParaRPr lang="en-US" sz="3200" dirty="0">
              <a:solidFill>
                <a:schemeClr val="bg1"/>
              </a:solidFill>
            </a:endParaRPr>
          </a:p>
          <a:p>
            <a:r>
              <a:rPr lang="en-US" sz="3200" dirty="0" smtClean="0">
                <a:solidFill>
                  <a:schemeClr val="bg1"/>
                </a:solidFill>
              </a:rPr>
              <a:t>Endangered Species Act – harvestable populations versus survival populations</a:t>
            </a:r>
          </a:p>
          <a:p>
            <a:endParaRPr lang="en-US" dirty="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24367614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pPr eaLnBrk="1" hangingPunct="1"/>
            <a:endParaRPr lang="en-US"/>
          </a:p>
        </p:txBody>
      </p:sp>
      <p:pic>
        <p:nvPicPr>
          <p:cNvPr id="43011" name="Content Placeholder 3" descr="Bachalpseeflowers.jpg"/>
          <p:cNvPicPr>
            <a:picLocks noGrp="1" noChangeAspect="1"/>
          </p:cNvPicPr>
          <p:nvPr>
            <p:ph idx="4294967295"/>
          </p:nvPr>
        </p:nvPicPr>
        <p:blipFill>
          <a:blip r:embed="rId3"/>
          <a:srcRect/>
          <a:stretch>
            <a:fillRect/>
          </a:stretch>
        </p:blipFill>
        <p:spPr>
          <a:xfrm>
            <a:off x="0" y="0"/>
            <a:ext cx="9144000" cy="6858000"/>
          </a:xfrm>
        </p:spPr>
      </p:pic>
      <p:sp>
        <p:nvSpPr>
          <p:cNvPr id="16388" name="TextBox 4"/>
          <p:cNvSpPr txBox="1">
            <a:spLocks noChangeArrowheads="1"/>
          </p:cNvSpPr>
          <p:nvPr/>
        </p:nvSpPr>
        <p:spPr bwMode="auto">
          <a:xfrm>
            <a:off x="1143000" y="483784"/>
            <a:ext cx="6629400" cy="3046988"/>
          </a:xfrm>
          <a:prstGeom prst="rect">
            <a:avLst/>
          </a:prstGeom>
          <a:noFill/>
          <a:ln w="9525">
            <a:noFill/>
            <a:miter lim="800000"/>
            <a:headEnd/>
            <a:tailEnd/>
          </a:ln>
        </p:spPr>
        <p:txBody>
          <a:bodyPr wrap="square">
            <a:prstTxWarp prst="textNoShape">
              <a:avLst/>
            </a:prstTxWarp>
            <a:spAutoFit/>
          </a:bodyPr>
          <a:lstStyle/>
          <a:p>
            <a:pPr marL="400050" indent="-400050" eaLnBrk="1" hangingPunct="1"/>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r>
              <a:rPr lang="en-US" sz="3200" b="1" dirty="0" smtClean="0">
                <a:solidFill>
                  <a:srgbClr val="FFFF00"/>
                </a:solidFill>
                <a:latin typeface="Calibri" pitchFamily="1" charset="0"/>
                <a:ea typeface="Arial" pitchFamily="1" charset="0"/>
                <a:cs typeface="Arial" pitchFamily="1" charset="0"/>
              </a:rPr>
              <a:t>III.	THE INDIAN TRUST DOCTRINE AND MODERN ENVIRONMENTAL LAW	</a:t>
            </a: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eaLnBrk="1" hangingPunct="1">
              <a:buFontTx/>
              <a:buAutoNum type="romanUcPeriod"/>
            </a:pPr>
            <a:endParaRPr lang="en-US" sz="3200" b="1" dirty="0" smtClean="0">
              <a:solidFill>
                <a:srgbClr val="FFFF00"/>
              </a:solidFill>
              <a:latin typeface="Calibri" pitchFamily="1" charset="0"/>
              <a:ea typeface="Arial" pitchFamily="1" charset="0"/>
              <a:cs typeface="Arial" pitchFamily="1" charset="0"/>
            </a:endParaRPr>
          </a:p>
          <a:p>
            <a:pPr marL="400050" indent="-400050" algn="ctr" eaLnBrk="1" hangingPunct="1"/>
            <a:endParaRPr lang="en-US" sz="3200" b="1" dirty="0">
              <a:solidFill>
                <a:srgbClr val="FFFF00"/>
              </a:solidFill>
              <a:latin typeface="Calibri" pitchFamily="1" charset="0"/>
              <a:ea typeface="Arial" pitchFamily="1" charset="0"/>
              <a:cs typeface="Arial" pitchFamily="1" charset="0"/>
            </a:endParaRPr>
          </a:p>
        </p:txBody>
      </p:sp>
    </p:spTree>
    <p:extLst>
      <p:ext uri="{BB962C8B-B14F-4D97-AF65-F5344CB8AC3E}">
        <p14:creationId xmlns:p14="http://schemas.microsoft.com/office/powerpoint/2010/main" val="274830034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59484" y="239495"/>
            <a:ext cx="7264776" cy="4401205"/>
          </a:xfrm>
          <a:prstGeom prst="rect">
            <a:avLst/>
          </a:prstGeom>
          <a:noFill/>
        </p:spPr>
        <p:txBody>
          <a:bodyPr wrap="square" rtlCol="0">
            <a:spAutoFit/>
          </a:bodyPr>
          <a:lstStyle/>
          <a:p>
            <a:r>
              <a:rPr lang="en-US" sz="2800" dirty="0" smtClean="0">
                <a:solidFill>
                  <a:srgbClr val="FFFFFF"/>
                </a:solidFill>
              </a:rPr>
              <a:t>“Enforcement of the federal trust responsibility is necessary to protect Native America from environmental assault.”  (Wood, 2003)</a:t>
            </a:r>
          </a:p>
          <a:p>
            <a:endParaRPr lang="en-US" sz="2800" dirty="0" smtClean="0">
              <a:solidFill>
                <a:srgbClr val="FFFFFF"/>
              </a:solidFill>
            </a:endParaRPr>
          </a:p>
          <a:p>
            <a:endParaRPr lang="en-US" sz="2800" dirty="0" smtClean="0">
              <a:solidFill>
                <a:srgbClr val="FFFFFF"/>
              </a:solidFill>
            </a:endParaRPr>
          </a:p>
          <a:p>
            <a:r>
              <a:rPr lang="en-US" sz="2800" dirty="0" smtClean="0">
                <a:solidFill>
                  <a:srgbClr val="FFFFFF"/>
                </a:solidFill>
              </a:rPr>
              <a:t>The trust responsibility provides a standard of protection that guides agency discretion within the confines of statutory law.</a:t>
            </a:r>
          </a:p>
          <a:p>
            <a:endParaRPr lang="en-US" sz="2800" dirty="0"/>
          </a:p>
          <a:p>
            <a:endParaRPr lang="en-US" sz="2800" dirty="0"/>
          </a:p>
        </p:txBody>
      </p:sp>
    </p:spTree>
    <p:extLst>
      <p:ext uri="{BB962C8B-B14F-4D97-AF65-F5344CB8AC3E}">
        <p14:creationId xmlns:p14="http://schemas.microsoft.com/office/powerpoint/2010/main" val="229108775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273050"/>
            <a:ext cx="8201025" cy="1119188"/>
          </a:xfrm>
        </p:spPr>
        <p:txBody>
          <a:bodyPr/>
          <a:lstStyle/>
          <a:p>
            <a:pPr eaLnBrk="1" hangingPunct="1"/>
            <a:r>
              <a:rPr lang="en-US">
                <a:latin typeface="Arial" charset="0"/>
                <a:ea typeface="ＭＳ Ｐゴシック" charset="0"/>
                <a:cs typeface="ＭＳ Ｐゴシック" charset="0"/>
              </a:rPr>
              <a:t>Columbia Tribes Fish Recovery</a:t>
            </a:r>
          </a:p>
        </p:txBody>
      </p:sp>
      <p:pic>
        <p:nvPicPr>
          <p:cNvPr id="111619" name="Picture 3" descr="Chum Female On Spawning 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0023226" cy="7517420"/>
          </a:xfrm>
        </p:spPr>
      </p:pic>
      <p:sp>
        <p:nvSpPr>
          <p:cNvPr id="111621" name="TextBox 4"/>
          <p:cNvSpPr txBox="1">
            <a:spLocks noChangeArrowheads="1"/>
          </p:cNvSpPr>
          <p:nvPr/>
        </p:nvSpPr>
        <p:spPr bwMode="auto">
          <a:xfrm>
            <a:off x="1600928" y="957362"/>
            <a:ext cx="912568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smtClean="0">
                <a:solidFill>
                  <a:schemeClr val="bg1"/>
                </a:solidFill>
              </a:rPr>
              <a:t>Ex</a:t>
            </a:r>
            <a:r>
              <a:rPr lang="en-US" sz="3200" dirty="0">
                <a:solidFill>
                  <a:schemeClr val="bg1"/>
                </a:solidFill>
              </a:rPr>
              <a:t>:  Professor Catherine O’Neill argued that the trust responsibility required EPA to change </a:t>
            </a:r>
            <a:r>
              <a:rPr lang="en-US" sz="3200" dirty="0" smtClean="0">
                <a:solidFill>
                  <a:schemeClr val="bg1"/>
                </a:solidFill>
              </a:rPr>
              <a:t>standards of fish consumption in setting water quality standards under the Clean Water Act</a:t>
            </a:r>
          </a:p>
          <a:p>
            <a:endParaRPr lang="en-US" sz="3200" dirty="0">
              <a:solidFill>
                <a:schemeClr val="bg1"/>
              </a:solidFill>
            </a:endParaRPr>
          </a:p>
          <a:p>
            <a:endParaRPr lang="en-US" sz="3200" dirty="0">
              <a:solidFill>
                <a:schemeClr val="bg1"/>
              </a:solidFill>
            </a:endParaRPr>
          </a:p>
          <a:p>
            <a:endParaRPr lang="en-US" sz="3200" dirty="0" smtClean="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2785</TotalTime>
  <Words>4400</Words>
  <Application>Microsoft Macintosh PowerPoint</Application>
  <PresentationFormat>On-screen Show (4:3)</PresentationFormat>
  <Paragraphs>562</Paragraphs>
  <Slides>119</Slides>
  <Notes>84</Notes>
  <HiddenSlides>0</HiddenSlides>
  <MMClips>0</MMClip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Stevens Treaty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Culverts Litigation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Trust as an Attribute of Sovereignty </vt:lpstr>
      <vt:lpstr>PowerPoint Presentation</vt:lpstr>
      <vt:lpstr>PowerPoint Presentation</vt:lpstr>
      <vt:lpstr>PowerPoint Presentation</vt:lpstr>
      <vt:lpstr>PowerPoint Presentation</vt:lpstr>
      <vt:lpstr>PowerPoint Presentation</vt:lpstr>
      <vt:lpstr>John Day Dam, Columbia River</vt:lpstr>
      <vt:lpstr>PowerPoint Presentation</vt:lpstr>
      <vt:lpstr>PowerPoint Presentation</vt:lpstr>
      <vt:lpstr>PowerPoint Presentation</vt:lpstr>
      <vt:lpstr>Iron Ore Mining in Objibwe Ceded Territory</vt:lpstr>
      <vt:lpstr>Penokee Ridge</vt:lpstr>
      <vt:lpstr>Kakogon Slough</vt:lpstr>
      <vt:lpstr>Michigan’s Empire Mine</vt:lpstr>
      <vt:lpstr>‘Harvest Camp’ Challenges Iron Ore Pit Mine</vt:lpstr>
      <vt:lpstr>PowerPoint Presentation</vt:lpstr>
      <vt:lpstr>PowerPoint Presentation</vt:lpstr>
      <vt:lpstr>PowerPoint Presentation</vt:lpstr>
      <vt:lpstr>PowerPoint Presentation</vt:lpstr>
      <vt:lpstr>Ecological Collapse</vt:lpstr>
      <vt:lpstr>PowerPoint Presentation</vt:lpstr>
      <vt:lpstr>PowerPoint Presentation</vt:lpstr>
      <vt:lpstr>PowerPoint Presentation</vt:lpstr>
      <vt:lpstr>PowerPoint Presentation</vt:lpstr>
      <vt:lpstr>Mega-load Route Through Reservation</vt:lpstr>
      <vt:lpstr> One of the Mega-loads </vt:lpstr>
      <vt:lpstr>August 8, 2013</vt:lpstr>
      <vt:lpstr>The Nez Perce Blockade August 6th – 9th, 2013</vt:lpstr>
      <vt:lpstr>PowerPoint Presentation</vt:lpstr>
      <vt:lpstr>PowerPoint Presentation</vt:lpstr>
      <vt:lpstr>District Court Grants Injunction September 13, 2013</vt:lpstr>
      <vt:lpstr>Coal and the Tribal Trust </vt:lpstr>
      <vt:lpstr>Western Coal Reserves</vt:lpstr>
      <vt:lpstr>The Northern Cheyenne Reservation</vt:lpstr>
      <vt:lpstr>Coal and the Northern Cheyenne </vt:lpstr>
      <vt:lpstr>PowerPoint Presentation</vt:lpstr>
      <vt:lpstr>Otter Creek</vt:lpstr>
      <vt:lpstr>Powder River Coal Mine</vt:lpstr>
      <vt:lpstr>Current Powder River Coal routes</vt:lpstr>
      <vt:lpstr>PowerPoint Presentation</vt:lpstr>
      <vt:lpstr>Proposed Coal Exports</vt:lpstr>
      <vt:lpstr>Cherry Point, Washington</vt:lpstr>
      <vt:lpstr>Lummi Nation Letter to  Army Corps of Engineers  July 30, 2013</vt:lpstr>
      <vt:lpstr>Lummi Nation Totem Pole Journey September 18th - 29th</vt:lpstr>
      <vt:lpstr>PowerPoint Presentation</vt:lpstr>
      <vt:lpstr>PowerPoint Presentation</vt:lpstr>
      <vt:lpstr>PowerPoint Presentation</vt:lpstr>
      <vt:lpstr>PowerPoint Presentation</vt:lpstr>
      <vt:lpstr>PowerPoint Presentation</vt:lpstr>
      <vt:lpstr>Problems with environmental law </vt:lpstr>
      <vt:lpstr>Problems with environmental law Agencies have enormous discretion   </vt:lpstr>
      <vt:lpstr>Problems with environmental law Agencies have enormous discretion  They are politicized/captured  </vt:lpstr>
      <vt:lpstr>Problems with environmental law Agencies have enormous discretion  They are politicized and captured  They don’t say no to permits sought by industry  </vt:lpstr>
      <vt:lpstr>Problems with environmental law Agencies have enormous discretion  They are politicized/captured   They don’t say no to permits sought by industry  Science used as a façade for politics   </vt:lpstr>
      <vt:lpstr>Problems with environmental law Agencies have enormous discretion  They are politicized/captured  They don’t say no to permits sought by industry  Science used as a façade for politics  Judges give discretion to agencies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Columbia Tribes Fish 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Federal ATL Case</vt:lpstr>
      <vt:lpstr>PowerPoint Presentation</vt:lpstr>
    </vt:vector>
  </TitlesOfParts>
  <Company>UO School of Law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 Wood</dc:creator>
  <cp:lastModifiedBy>Mary Wood</cp:lastModifiedBy>
  <cp:revision>173</cp:revision>
  <dcterms:created xsi:type="dcterms:W3CDTF">2012-05-17T15:48:25Z</dcterms:created>
  <dcterms:modified xsi:type="dcterms:W3CDTF">2013-10-09T16:59:25Z</dcterms:modified>
</cp:coreProperties>
</file>