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61" r:id="rId3"/>
    <p:sldId id="260" r:id="rId4"/>
    <p:sldId id="257" r:id="rId5"/>
    <p:sldId id="264" r:id="rId6"/>
    <p:sldId id="266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62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35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7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6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9D79-64E1-4E2C-B80B-D43BE5B0F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71681B-94EF-4D98-B80A-40D90035D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230704"/>
            <a:ext cx="8911687" cy="1991795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Pathways, Challenges, and Promise in </a:t>
            </a:r>
            <a:br>
              <a:rPr lang="en-US" sz="2200" b="1" dirty="0"/>
            </a:br>
            <a:r>
              <a:rPr lang="en-US" sz="2200" b="1" dirty="0"/>
              <a:t>Native American Indian Law: </a:t>
            </a:r>
            <a:br>
              <a:rPr lang="en-US" sz="2200" b="1" dirty="0"/>
            </a:br>
            <a:r>
              <a:rPr lang="en-US" sz="2200" b="1" dirty="0"/>
              <a:t>Taking a Long View in our Symbiotic Relationship with Nature</a:t>
            </a:r>
            <a:br>
              <a:rPr lang="en-US" dirty="0"/>
            </a:br>
            <a:r>
              <a:rPr lang="en-US" sz="2700" i="1" dirty="0" err="1"/>
              <a:t>Tamanwit</a:t>
            </a:r>
            <a:r>
              <a:rPr lang="en-US" sz="2700" i="1" dirty="0"/>
              <a:t> – </a:t>
            </a:r>
            <a:r>
              <a:rPr lang="en-US" sz="2700" i="1" dirty="0" err="1"/>
              <a:t>Tiica’m</a:t>
            </a:r>
            <a:r>
              <a:rPr lang="en-US" sz="2700" i="1" dirty="0"/>
              <a:t> – </a:t>
            </a:r>
            <a:r>
              <a:rPr lang="en-US" sz="2700" i="1" dirty="0" err="1"/>
              <a:t>Nati’tayt</a:t>
            </a:r>
            <a:br>
              <a:rPr lang="en-US" sz="2700" i="1" dirty="0"/>
            </a:br>
            <a:r>
              <a:rPr lang="en-US" sz="2700" i="1" dirty="0"/>
              <a:t>Natural Law – Land -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775" y="6200775"/>
            <a:ext cx="646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Charles F. Sams III, MLS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24" y="2222500"/>
            <a:ext cx="4808973" cy="3778250"/>
          </a:xfrm>
        </p:spPr>
      </p:pic>
    </p:spTree>
    <p:extLst>
      <p:ext uri="{BB962C8B-B14F-4D97-AF65-F5344CB8AC3E}">
        <p14:creationId xmlns:p14="http://schemas.microsoft.com/office/powerpoint/2010/main" val="3698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5"/>
    </mc:Choice>
    <mc:Fallback xmlns="">
      <p:transition spd="slow" advTm="221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4524" y="446088"/>
            <a:ext cx="4514187" cy="976312"/>
          </a:xfrm>
        </p:spPr>
        <p:txBody>
          <a:bodyPr>
            <a:normAutofit/>
          </a:bodyPr>
          <a:lstStyle/>
          <a:p>
            <a:r>
              <a:rPr lang="en-US" sz="2200" dirty="0" err="1"/>
              <a:t>Tamanwit</a:t>
            </a:r>
            <a:r>
              <a:rPr lang="en-US" sz="2200" dirty="0"/>
              <a:t> - Natural Law</a:t>
            </a:r>
            <a:br>
              <a:rPr lang="en-US" sz="2200" dirty="0"/>
            </a:br>
            <a:r>
              <a:rPr lang="en-US" sz="2200" dirty="0"/>
              <a:t>Being Stood Up – Being Human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1833" y="464658"/>
            <a:ext cx="2389839" cy="226790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Land Ethic - </a:t>
            </a:r>
            <a:r>
              <a:rPr lang="en-US" sz="2000" dirty="0" err="1"/>
              <a:t>Geopiety</a:t>
            </a:r>
            <a:endParaRPr lang="en-US" sz="2000" dirty="0"/>
          </a:p>
          <a:p>
            <a:r>
              <a:rPr lang="en-US" sz="2000" dirty="0"/>
              <a:t>Coyote and Human – Trickster Tale</a:t>
            </a:r>
          </a:p>
          <a:p>
            <a:r>
              <a:rPr lang="en-US" sz="2000" dirty="0"/>
              <a:t>Myth &amp; Legends v. Reality</a:t>
            </a:r>
          </a:p>
          <a:p>
            <a:r>
              <a:rPr lang="en-US" sz="2000" dirty="0"/>
              <a:t>Gifts of the Land + Stewardship Responsibility</a:t>
            </a:r>
          </a:p>
          <a:p>
            <a:r>
              <a:rPr lang="en-US" sz="2000" dirty="0"/>
              <a:t>Covenants/Promises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992" y="464658"/>
            <a:ext cx="2133785" cy="2322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269" y="2732567"/>
            <a:ext cx="2203351" cy="164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833" y="2732567"/>
            <a:ext cx="2321377" cy="1765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146" y="4376691"/>
            <a:ext cx="2729692" cy="1980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832" y="4365011"/>
            <a:ext cx="1323805" cy="1992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945" y="4365012"/>
            <a:ext cx="1337127" cy="20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60"/>
    </mc:Choice>
    <mc:Fallback xmlns="">
      <p:transition spd="slow" advTm="1825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4251" y="668809"/>
            <a:ext cx="8911687" cy="1280890"/>
          </a:xfrm>
        </p:spPr>
        <p:txBody>
          <a:bodyPr/>
          <a:lstStyle/>
          <a:p>
            <a:pPr algn="ctr"/>
            <a:r>
              <a:rPr lang="en-US" dirty="0" err="1"/>
              <a:t>Tiica’m</a:t>
            </a:r>
            <a:r>
              <a:rPr lang="en-US" dirty="0"/>
              <a:t> - The Homelands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1309254"/>
            <a:ext cx="7180729" cy="5548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399" y="1551708"/>
            <a:ext cx="3609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and Religion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Donation 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Allotment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Indian Reorganization Act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8" y="3944910"/>
            <a:ext cx="2781224" cy="1555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1" y="5500092"/>
            <a:ext cx="2939170" cy="13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11"/>
    </mc:Choice>
    <mc:Fallback xmlns="">
      <p:transition spd="slow" advTm="797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6041292"/>
            <a:ext cx="9314486" cy="494934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HOMES.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migration patterns flowed in a directional movement along a seasonal round, from the main stems to the tributaries.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5718" y="138478"/>
            <a:ext cx="5244767" cy="576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8324" y="251083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Nati’tayt</a:t>
            </a:r>
            <a:r>
              <a:rPr lang="en-US" dirty="0"/>
              <a:t> - People</a:t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33" y="3866694"/>
            <a:ext cx="3158051" cy="21081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D9EE16-FEC1-4778-BB94-CC1DD33916E4}"/>
              </a:ext>
            </a:extLst>
          </p:cNvPr>
          <p:cNvSpPr/>
          <p:nvPr/>
        </p:nvSpPr>
        <p:spPr>
          <a:xfrm>
            <a:off x="1637414" y="759317"/>
            <a:ext cx="4705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Hunter/Gather + Agriculture= Horticultural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 Rituals for Renewing and Returning of First Foods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Seasonal vs. Nomadic – Vision Quest, Art, Sweat, Story Origins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52"/>
    </mc:Choice>
    <mc:Fallback xmlns="">
      <p:transition spd="slow" advTm="822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757" y="234995"/>
            <a:ext cx="4912962" cy="634057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521527" y="1598613"/>
            <a:ext cx="4050183" cy="4262436"/>
          </a:xfrm>
        </p:spPr>
        <p:txBody>
          <a:bodyPr/>
          <a:lstStyle/>
          <a:p>
            <a:r>
              <a:rPr lang="en-US" sz="2000" dirty="0"/>
              <a:t>Practice our Traditional Rounds</a:t>
            </a:r>
          </a:p>
          <a:p>
            <a:r>
              <a:rPr lang="en-US" sz="2000" dirty="0"/>
              <a:t>Live with the Land</a:t>
            </a:r>
          </a:p>
          <a:p>
            <a:r>
              <a:rPr lang="en-US" sz="2000" dirty="0"/>
              <a:t>Steward the Resources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91" y="3289358"/>
            <a:ext cx="2758440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91"/>
    </mc:Choice>
    <mc:Fallback xmlns="">
      <p:transition spd="slow" advTm="906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Federal Indian Policy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70100" y="1447800"/>
            <a:ext cx="4832976" cy="5308600"/>
          </a:xfrm>
        </p:spPr>
        <p:txBody>
          <a:bodyPr>
            <a:normAutofit fontScale="40000" lnSpcReduction="20000"/>
          </a:bodyPr>
          <a:lstStyle/>
          <a:p>
            <a:r>
              <a:rPr lang="en-US" sz="2200" dirty="0"/>
              <a:t>1633 General Court of Mass. Indian Land Allotment </a:t>
            </a:r>
          </a:p>
          <a:p>
            <a:r>
              <a:rPr lang="en-US" sz="2200" dirty="0"/>
              <a:t>1754 Albany Congress – Unified Colonial Indian Policy</a:t>
            </a:r>
          </a:p>
          <a:p>
            <a:r>
              <a:rPr lang="en-US" sz="2200" dirty="0"/>
              <a:t>1763 King George III Proclamation of Indian Land</a:t>
            </a:r>
          </a:p>
          <a:p>
            <a:r>
              <a:rPr lang="en-US" sz="2200" dirty="0"/>
              <a:t>1778 1st Indian Treaty with U.S. Continental Congress</a:t>
            </a:r>
          </a:p>
          <a:p>
            <a:r>
              <a:rPr lang="en-US" sz="2200" dirty="0"/>
              <a:t>1789 War Department oversees Indian Affairs</a:t>
            </a:r>
          </a:p>
          <a:p>
            <a:r>
              <a:rPr lang="en-US" sz="2200" dirty="0"/>
              <a:t>1790 Trade and Intercourse Act</a:t>
            </a:r>
          </a:p>
          <a:p>
            <a:r>
              <a:rPr lang="en-US" sz="2200" dirty="0"/>
              <a:t>1803 Louisiana Purchase</a:t>
            </a:r>
          </a:p>
          <a:p>
            <a:r>
              <a:rPr lang="en-US" sz="2200" dirty="0"/>
              <a:t>1820 Federal Gov’t Authorized to hold Trust funds</a:t>
            </a:r>
          </a:p>
          <a:p>
            <a:r>
              <a:rPr lang="en-US" sz="2200" dirty="0"/>
              <a:t>1824 War Secretary creates BIA</a:t>
            </a:r>
          </a:p>
          <a:p>
            <a:r>
              <a:rPr lang="en-US" sz="2200" dirty="0"/>
              <a:t>1830 Indian Removal Acts – multiple</a:t>
            </a:r>
          </a:p>
          <a:p>
            <a:r>
              <a:rPr lang="en-US" sz="2200" dirty="0"/>
              <a:t>1834 Congress establishes IIM Trusteeship</a:t>
            </a:r>
          </a:p>
          <a:p>
            <a:r>
              <a:rPr lang="en-US" sz="2200" dirty="0"/>
              <a:t>1843 Intercourse Act – restricts Tribal rights</a:t>
            </a:r>
          </a:p>
          <a:p>
            <a:r>
              <a:rPr lang="en-US" sz="2200" dirty="0"/>
              <a:t>1858 Land Donation Acts – multiple</a:t>
            </a:r>
          </a:p>
          <a:p>
            <a:r>
              <a:rPr lang="en-US" sz="2200" dirty="0"/>
              <a:t>1868 Indian Peace Commission negotiates final treaty with Tribes</a:t>
            </a:r>
          </a:p>
          <a:p>
            <a:r>
              <a:rPr lang="en-US" sz="2200" dirty="0"/>
              <a:t>1871 Congress passes act to abolish treaty making with Tribes</a:t>
            </a:r>
          </a:p>
          <a:p>
            <a:r>
              <a:rPr lang="en-US" sz="2200" dirty="0"/>
              <a:t>1885 Major Crimes Act</a:t>
            </a:r>
          </a:p>
          <a:p>
            <a:r>
              <a:rPr lang="en-US" sz="2200" dirty="0"/>
              <a:t>1887 Dawes 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90746" y="1346200"/>
            <a:ext cx="4594853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2200" dirty="0"/>
              <a:t>1920 Competency Commission established</a:t>
            </a:r>
          </a:p>
          <a:p>
            <a:r>
              <a:rPr lang="en-US" sz="2200" dirty="0"/>
              <a:t>1921 Snyder Act</a:t>
            </a:r>
          </a:p>
          <a:p>
            <a:r>
              <a:rPr lang="en-US" sz="2200" dirty="0"/>
              <a:t>1924 Indian Citizen Act</a:t>
            </a:r>
          </a:p>
          <a:p>
            <a:r>
              <a:rPr lang="en-US" sz="2200" dirty="0"/>
              <a:t>1924 Indian Health Division established</a:t>
            </a:r>
          </a:p>
          <a:p>
            <a:r>
              <a:rPr lang="en-US" sz="2200" dirty="0"/>
              <a:t>1934 Howard – Wheeler Act – Indian Reorganization</a:t>
            </a:r>
          </a:p>
          <a:p>
            <a:r>
              <a:rPr lang="en-US" sz="2200" dirty="0"/>
              <a:t>1934 Johnson O’Malley Act</a:t>
            </a:r>
          </a:p>
          <a:p>
            <a:r>
              <a:rPr lang="en-US" sz="2200" dirty="0"/>
              <a:t>1936 Oklahoma Indian Welfare Act</a:t>
            </a:r>
          </a:p>
          <a:p>
            <a:r>
              <a:rPr lang="en-US" sz="2200" dirty="0"/>
              <a:t>1936 Alaska Native Welfare Act</a:t>
            </a:r>
          </a:p>
          <a:p>
            <a:r>
              <a:rPr lang="en-US" sz="2200" dirty="0"/>
              <a:t>1946 Indian Claims Commission established</a:t>
            </a:r>
          </a:p>
          <a:p>
            <a:r>
              <a:rPr lang="en-US" sz="2200" dirty="0"/>
              <a:t>1947 BIA formally established</a:t>
            </a:r>
          </a:p>
          <a:p>
            <a:r>
              <a:rPr lang="en-US" sz="2200" dirty="0"/>
              <a:t>1952 PL 83-280</a:t>
            </a:r>
          </a:p>
          <a:p>
            <a:r>
              <a:rPr lang="en-US" sz="2200" dirty="0"/>
              <a:t>1953 Termination Act – HCR 108</a:t>
            </a:r>
          </a:p>
          <a:p>
            <a:r>
              <a:rPr lang="en-US" sz="2200" dirty="0"/>
              <a:t>1954 IHS transferred to BIA</a:t>
            </a:r>
          </a:p>
          <a:p>
            <a:r>
              <a:rPr lang="en-US" sz="2200" dirty="0"/>
              <a:t>1964 Economic Opportunity Act</a:t>
            </a:r>
          </a:p>
          <a:p>
            <a:r>
              <a:rPr lang="en-US" sz="2200" dirty="0"/>
              <a:t>1968 Indian Civil Rights Act</a:t>
            </a:r>
          </a:p>
          <a:p>
            <a:r>
              <a:rPr lang="en-US" sz="2200" dirty="0"/>
              <a:t>1971 Alaska Native Claims Settlement Act</a:t>
            </a:r>
          </a:p>
          <a:p>
            <a:r>
              <a:rPr lang="en-US" sz="2200" dirty="0"/>
              <a:t>1973 Congress repeals Termination Act</a:t>
            </a:r>
          </a:p>
          <a:p>
            <a:r>
              <a:rPr lang="en-US" sz="2200" dirty="0"/>
              <a:t>1975 PL 93-638 Indian Self Determination /</a:t>
            </a:r>
          </a:p>
          <a:p>
            <a:pPr marL="0" indent="0">
              <a:buNone/>
            </a:pPr>
            <a:r>
              <a:rPr lang="en-US" sz="2200" dirty="0"/>
              <a:t>             Education Assistance Act</a:t>
            </a:r>
          </a:p>
          <a:p>
            <a:r>
              <a:rPr lang="en-US" sz="2200" dirty="0"/>
              <a:t>1978 Indian Child Welfare Act</a:t>
            </a:r>
          </a:p>
          <a:p>
            <a:r>
              <a:rPr lang="en-US" sz="2200" dirty="0"/>
              <a:t>1988 Indian Gaming Act</a:t>
            </a:r>
          </a:p>
          <a:p>
            <a:r>
              <a:rPr lang="en-US" sz="2200" dirty="0"/>
              <a:t>1994 Indian Trust Reform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38"/>
    </mc:Choice>
    <mc:Fallback xmlns="">
      <p:transition spd="slow" advTm="1434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Reclaiming Who We 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4649788" cy="4262436"/>
          </a:xfrm>
        </p:spPr>
        <p:txBody>
          <a:bodyPr/>
          <a:lstStyle/>
          <a:p>
            <a:r>
              <a:rPr lang="en-US" dirty="0"/>
              <a:t>We are a diverse People – we are not homogenous</a:t>
            </a:r>
          </a:p>
          <a:p>
            <a:r>
              <a:rPr lang="en-US" dirty="0"/>
              <a:t>Savage Warrior v. Noble Savage – We are Human</a:t>
            </a:r>
          </a:p>
          <a:p>
            <a:r>
              <a:rPr lang="en-US" dirty="0"/>
              <a:t>Racist Mascots are OUT</a:t>
            </a:r>
          </a:p>
          <a:p>
            <a:r>
              <a:rPr lang="en-US" dirty="0"/>
              <a:t>50% of Americans say what they were taught in school was inaccurate</a:t>
            </a:r>
          </a:p>
          <a:p>
            <a:r>
              <a:rPr lang="en-US" dirty="0"/>
              <a:t>72% say curriculums need updated and presented about American Indians</a:t>
            </a:r>
          </a:p>
          <a:p>
            <a:r>
              <a:rPr lang="en-US" dirty="0"/>
              <a:t>Committed to Preserving Our Culture, Religion, Customs, Lifeways</a:t>
            </a:r>
          </a:p>
          <a:p>
            <a:r>
              <a:rPr lang="en-US" dirty="0"/>
              <a:t>Committed to Family &amp; Community</a:t>
            </a:r>
          </a:p>
          <a:p>
            <a:r>
              <a:rPr lang="en-US" dirty="0"/>
              <a:t>Celebration of Resiliency in the Face of                near extinction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99" y="3231141"/>
            <a:ext cx="3097213" cy="26299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62" y="526041"/>
            <a:ext cx="181088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70"/>
    </mc:Choice>
    <mc:Fallback xmlns="">
      <p:transition spd="slow" advTm="705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BCB2-FB71-4333-A299-BE78D2C7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45645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References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EA3C-DCD6-475D-AF37-83F26C39D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786090"/>
            <a:ext cx="8915400" cy="5926265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U.S. Constitution</a:t>
            </a:r>
          </a:p>
          <a:p>
            <a:r>
              <a:rPr lang="en-US" sz="4800" dirty="0">
                <a:solidFill>
                  <a:schemeClr val="tx1"/>
                </a:solidFill>
              </a:rPr>
              <a:t>Indian Removal Act (1830)</a:t>
            </a:r>
          </a:p>
          <a:p>
            <a:r>
              <a:rPr lang="en-US" sz="4800" dirty="0">
                <a:solidFill>
                  <a:schemeClr val="tx1"/>
                </a:solidFill>
              </a:rPr>
              <a:t>General Allotment Act (1887)</a:t>
            </a:r>
          </a:p>
          <a:p>
            <a:r>
              <a:rPr lang="en-US" sz="4800" dirty="0">
                <a:solidFill>
                  <a:schemeClr val="tx1"/>
                </a:solidFill>
              </a:rPr>
              <a:t>Indian Reorganization Act (1934)</a:t>
            </a:r>
          </a:p>
          <a:p>
            <a:r>
              <a:rPr lang="en-US" sz="4800" dirty="0">
                <a:solidFill>
                  <a:schemeClr val="tx1"/>
                </a:solidFill>
              </a:rPr>
              <a:t>National Historic Preservation Act (1966)</a:t>
            </a:r>
          </a:p>
          <a:p>
            <a:r>
              <a:rPr lang="en-US" sz="4800" dirty="0">
                <a:solidFill>
                  <a:schemeClr val="tx1"/>
                </a:solidFill>
              </a:rPr>
              <a:t>National Environmental Policy Act (1969)</a:t>
            </a:r>
          </a:p>
          <a:p>
            <a:r>
              <a:rPr lang="en-US" sz="4800" dirty="0">
                <a:solidFill>
                  <a:schemeClr val="tx1"/>
                </a:solidFill>
              </a:rPr>
              <a:t>American Indian Religious Freedom Act (1978)</a:t>
            </a:r>
          </a:p>
          <a:p>
            <a:r>
              <a:rPr lang="en-US" sz="4800" dirty="0">
                <a:solidFill>
                  <a:schemeClr val="tx1"/>
                </a:solidFill>
              </a:rPr>
              <a:t>Native American Graves Protection and Repatriation Act (1990)</a:t>
            </a:r>
          </a:p>
          <a:p>
            <a:r>
              <a:rPr lang="en-US" sz="4800" dirty="0">
                <a:solidFill>
                  <a:schemeClr val="tx1"/>
                </a:solidFill>
              </a:rPr>
              <a:t>Religious Freedom Restoration Act (1993)</a:t>
            </a:r>
          </a:p>
          <a:p>
            <a:r>
              <a:rPr lang="en-US" sz="4800" dirty="0">
                <a:solidFill>
                  <a:schemeClr val="tx1"/>
                </a:solidFill>
              </a:rPr>
              <a:t>Religious Land Use and Institutionalize Persons Act (2000)</a:t>
            </a:r>
          </a:p>
          <a:p>
            <a:r>
              <a:rPr lang="en-US" sz="4800" dirty="0">
                <a:solidFill>
                  <a:schemeClr val="tx1"/>
                </a:solidFill>
              </a:rPr>
              <a:t>Walker, </a:t>
            </a:r>
            <a:r>
              <a:rPr lang="en-US" sz="4800" dirty="0" err="1">
                <a:solidFill>
                  <a:schemeClr val="tx1"/>
                </a:solidFill>
              </a:rPr>
              <a:t>Deward</a:t>
            </a:r>
            <a:r>
              <a:rPr lang="en-US" sz="4800" dirty="0">
                <a:solidFill>
                  <a:schemeClr val="tx1"/>
                </a:solidFill>
              </a:rPr>
              <a:t>, Jr., “Protection of American Indian Sacred Geography,” in the Handbook of American Indian Religious Freedom pages 101-115, Christopher </a:t>
            </a:r>
            <a:r>
              <a:rPr lang="en-US" sz="4800" dirty="0" err="1">
                <a:solidFill>
                  <a:schemeClr val="tx1"/>
                </a:solidFill>
              </a:rPr>
              <a:t>Vecsey</a:t>
            </a:r>
            <a:r>
              <a:rPr lang="en-US" sz="4800" dirty="0">
                <a:solidFill>
                  <a:schemeClr val="tx1"/>
                </a:solidFill>
              </a:rPr>
              <a:t>, ed. (1991).</a:t>
            </a:r>
          </a:p>
          <a:p>
            <a:r>
              <a:rPr lang="en-US" sz="4800" dirty="0">
                <a:solidFill>
                  <a:schemeClr val="tx1"/>
                </a:solidFill>
              </a:rPr>
              <a:t>Tsosie, Rebecca. Tribal Environmental Policy in an Era of Self-Determination: The Role of Ethics, Economics and Traditional Ecological Knowledge, 21 Vermont Law Review 225, pages 268-287, (1996)</a:t>
            </a:r>
          </a:p>
          <a:p>
            <a:r>
              <a:rPr lang="en-US" sz="4800" dirty="0" err="1">
                <a:solidFill>
                  <a:schemeClr val="tx1"/>
                </a:solidFill>
              </a:rPr>
              <a:t>Barsh</a:t>
            </a:r>
            <a:r>
              <a:rPr lang="en-US" sz="4800" dirty="0">
                <a:solidFill>
                  <a:schemeClr val="tx1"/>
                </a:solidFill>
              </a:rPr>
              <a:t>, Russel L. Visions: Native American Conceptions of Landscapes and Ceremony. St. Thomas Law Review. Vol. 13, pp. 127-154 (2000)</a:t>
            </a:r>
          </a:p>
          <a:p>
            <a:r>
              <a:rPr lang="en-US" sz="4800" dirty="0">
                <a:solidFill>
                  <a:schemeClr val="tx1"/>
                </a:solidFill>
              </a:rPr>
              <a:t>Oregon Historical Quarterly 2007 issue 108:4 Special Issue – </a:t>
            </a:r>
            <a:r>
              <a:rPr lang="en-US" sz="4800" dirty="0" err="1">
                <a:solidFill>
                  <a:schemeClr val="tx1"/>
                </a:solidFill>
              </a:rPr>
              <a:t>Remebering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Celilo</a:t>
            </a:r>
            <a:r>
              <a:rPr lang="en-US" sz="4800" dirty="0">
                <a:solidFill>
                  <a:schemeClr val="tx1"/>
                </a:solidFill>
              </a:rPr>
              <a:t> - </a:t>
            </a:r>
            <a:r>
              <a:rPr lang="en-US" sz="4800" dirty="0" err="1">
                <a:solidFill>
                  <a:schemeClr val="tx1"/>
                </a:solidFill>
              </a:rPr>
              <a:t>Wakanish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Naknoowee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Thluma</a:t>
            </a:r>
            <a:r>
              <a:rPr lang="en-US" sz="4800" dirty="0">
                <a:solidFill>
                  <a:schemeClr val="tx1"/>
                </a:solidFill>
              </a:rPr>
              <a:t>: ‘Keepers of the Salmon’ by Charles F. Sams III</a:t>
            </a:r>
          </a:p>
          <a:p>
            <a:r>
              <a:rPr lang="en-US" sz="4800" dirty="0">
                <a:solidFill>
                  <a:schemeClr val="tx1"/>
                </a:solidFill>
              </a:rPr>
              <a:t>Karson, Jennifer. (2006) As Days Go By: Our History, Our Land, and Our People The Cayuse, Umatilla, and Walla Walla. Pendleton, Oregon: </a:t>
            </a:r>
            <a:r>
              <a:rPr lang="en-US" sz="4800" dirty="0" err="1">
                <a:solidFill>
                  <a:schemeClr val="tx1"/>
                </a:solidFill>
              </a:rPr>
              <a:t>Tamastslikt</a:t>
            </a:r>
            <a:r>
              <a:rPr lang="en-US" sz="4800" dirty="0">
                <a:solidFill>
                  <a:schemeClr val="tx1"/>
                </a:solidFill>
              </a:rPr>
              <a:t> Cultural Institute.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AD2F80F-53BF-4F10-B142-4D9C366EE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0"/>
    </mc:Choice>
    <mc:Fallback xmlns="">
      <p:transition spd="slow" advTm="11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434</TotalTime>
  <Words>711</Words>
  <Application>Microsoft Macintosh PowerPoint</Application>
  <PresentationFormat>Widescreen</PresentationFormat>
  <Paragraphs>88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Pathways, Challenges, and Promise in  Native American Indian Law:  Taking a Long View in our Symbiotic Relationship with Nature Tamanwit – Tiica’m – Nati’tayt Natural Law – Land - People</vt:lpstr>
      <vt:lpstr>Tamanwit - Natural Law Being Stood Up – Being Human</vt:lpstr>
      <vt:lpstr>Tiica’m - The Homelands </vt:lpstr>
      <vt:lpstr>SEASONAL HOMES. Seasonal migration patterns flowed in a directional movement along a seasonal round, from the main stems to the tributaries.</vt:lpstr>
      <vt:lpstr>Today</vt:lpstr>
      <vt:lpstr>Federal Indian Policy</vt:lpstr>
      <vt:lpstr>Reclaiming Who We Are</vt:lpstr>
      <vt:lpstr>References &amp; Resources</vt:lpstr>
    </vt:vector>
  </TitlesOfParts>
  <Company>CTUIR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Karson Engum</dc:creator>
  <cp:lastModifiedBy>Madi Prue</cp:lastModifiedBy>
  <cp:revision>31</cp:revision>
  <dcterms:created xsi:type="dcterms:W3CDTF">2018-10-02T20:05:39Z</dcterms:created>
  <dcterms:modified xsi:type="dcterms:W3CDTF">2026-03-10T04:30:37Z</dcterms:modified>
</cp:coreProperties>
</file>