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4" r:id="rId4"/>
    <p:sldId id="258" r:id="rId5"/>
    <p:sldId id="260" r:id="rId6"/>
    <p:sldId id="261" r:id="rId7"/>
    <p:sldId id="263" r:id="rId8"/>
    <p:sldId id="259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248AFF-B17E-4301-BB15-9B908C4E375F}" v="415" dt="2021-12-04T16:07:50.3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5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87FF4B-5574-4194-A4A4-A145DC4BF5AF}" type="doc">
      <dgm:prSet loTypeId="urn:microsoft.com/office/officeart/2005/8/layout/matrix3" loCatId="matrix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1C129CC-7E0F-4875-9B3C-2198C33299AF}">
      <dgm:prSet/>
      <dgm:spPr/>
      <dgm:t>
        <a:bodyPr/>
        <a:lstStyle/>
        <a:p>
          <a:r>
            <a:rPr lang="en-US" dirty="0"/>
            <a:t>Know what position fits you best: contract, adjunct, tenure track, etc.</a:t>
          </a:r>
        </a:p>
      </dgm:t>
    </dgm:pt>
    <dgm:pt modelId="{630B91A3-677E-4D6F-9A25-2FBE9A4EBC41}" type="parTrans" cxnId="{BBB53890-9EE8-4CA0-A736-DFB98F92DB57}">
      <dgm:prSet/>
      <dgm:spPr/>
      <dgm:t>
        <a:bodyPr/>
        <a:lstStyle/>
        <a:p>
          <a:endParaRPr lang="en-US"/>
        </a:p>
      </dgm:t>
    </dgm:pt>
    <dgm:pt modelId="{B2313022-AC56-41AD-9036-8CE0031AD348}" type="sibTrans" cxnId="{BBB53890-9EE8-4CA0-A736-DFB98F92DB57}">
      <dgm:prSet/>
      <dgm:spPr/>
      <dgm:t>
        <a:bodyPr/>
        <a:lstStyle/>
        <a:p>
          <a:endParaRPr lang="en-US"/>
        </a:p>
      </dgm:t>
    </dgm:pt>
    <dgm:pt modelId="{099B1A6D-1B32-48F8-B94A-107189E0A491}">
      <dgm:prSet/>
      <dgm:spPr/>
      <dgm:t>
        <a:bodyPr/>
        <a:lstStyle/>
        <a:p>
          <a:r>
            <a:rPr lang="en-US" dirty="0"/>
            <a:t>Your interview and job talk reflect your teaching in the classroom.</a:t>
          </a:r>
        </a:p>
      </dgm:t>
    </dgm:pt>
    <dgm:pt modelId="{3A3F457D-531B-415A-9700-ECCCAA185B39}" type="parTrans" cxnId="{2AEBA97B-894F-4806-9E20-A77A970FA441}">
      <dgm:prSet/>
      <dgm:spPr/>
      <dgm:t>
        <a:bodyPr/>
        <a:lstStyle/>
        <a:p>
          <a:endParaRPr lang="en-US"/>
        </a:p>
      </dgm:t>
    </dgm:pt>
    <dgm:pt modelId="{E613DB82-A5D0-48C1-843E-DABED99BBB15}" type="sibTrans" cxnId="{2AEBA97B-894F-4806-9E20-A77A970FA441}">
      <dgm:prSet/>
      <dgm:spPr/>
      <dgm:t>
        <a:bodyPr/>
        <a:lstStyle/>
        <a:p>
          <a:endParaRPr lang="en-US"/>
        </a:p>
      </dgm:t>
    </dgm:pt>
    <dgm:pt modelId="{85BAE44B-A49C-4599-B138-6E520A3B4F3C}">
      <dgm:prSet/>
      <dgm:spPr/>
      <dgm:t>
        <a:bodyPr/>
        <a:lstStyle/>
        <a:p>
          <a:r>
            <a:rPr lang="en-US" dirty="0"/>
            <a:t>Understand the difference between works in progress (articles partially written) v. a scholarly agenda (what you are writing and plan to write).</a:t>
          </a:r>
        </a:p>
      </dgm:t>
    </dgm:pt>
    <dgm:pt modelId="{71F21274-8A5E-4388-B958-1C514D264782}" type="parTrans" cxnId="{B7ACF621-12D5-440A-B786-FEAA1EEC8786}">
      <dgm:prSet/>
      <dgm:spPr/>
      <dgm:t>
        <a:bodyPr/>
        <a:lstStyle/>
        <a:p>
          <a:endParaRPr lang="en-US"/>
        </a:p>
      </dgm:t>
    </dgm:pt>
    <dgm:pt modelId="{4AAB5197-CFDE-4A40-A9F4-921A976E768E}" type="sibTrans" cxnId="{B7ACF621-12D5-440A-B786-FEAA1EEC8786}">
      <dgm:prSet/>
      <dgm:spPr/>
      <dgm:t>
        <a:bodyPr/>
        <a:lstStyle/>
        <a:p>
          <a:endParaRPr lang="en-US"/>
        </a:p>
      </dgm:t>
    </dgm:pt>
    <dgm:pt modelId="{A6811D99-93BC-492E-A2F1-1258C5E74AE4}">
      <dgm:prSet/>
      <dgm:spPr/>
      <dgm:t>
        <a:bodyPr/>
        <a:lstStyle/>
        <a:p>
          <a:r>
            <a:rPr lang="en-US" dirty="0"/>
            <a:t>“Do you have any questions for us?” may be the most important question and answer.</a:t>
          </a:r>
        </a:p>
      </dgm:t>
    </dgm:pt>
    <dgm:pt modelId="{D939E7DD-02F6-413F-9DAA-7E2810FF1020}" type="parTrans" cxnId="{A1ABE3D2-CB12-41B4-AB81-1F62CB46A078}">
      <dgm:prSet/>
      <dgm:spPr/>
      <dgm:t>
        <a:bodyPr/>
        <a:lstStyle/>
        <a:p>
          <a:endParaRPr lang="en-US"/>
        </a:p>
      </dgm:t>
    </dgm:pt>
    <dgm:pt modelId="{A8B35591-2A72-49FD-BC2D-26B8E33D1C9F}" type="sibTrans" cxnId="{A1ABE3D2-CB12-41B4-AB81-1F62CB46A078}">
      <dgm:prSet/>
      <dgm:spPr/>
      <dgm:t>
        <a:bodyPr/>
        <a:lstStyle/>
        <a:p>
          <a:endParaRPr lang="en-US"/>
        </a:p>
      </dgm:t>
    </dgm:pt>
    <dgm:pt modelId="{642F6E03-1384-4461-8B43-82D7CDC9C6B7}" type="pres">
      <dgm:prSet presAssocID="{1187FF4B-5574-4194-A4A4-A145DC4BF5AF}" presName="matrix" presStyleCnt="0">
        <dgm:presLayoutVars>
          <dgm:chMax val="1"/>
          <dgm:dir/>
          <dgm:resizeHandles val="exact"/>
        </dgm:presLayoutVars>
      </dgm:prSet>
      <dgm:spPr/>
    </dgm:pt>
    <dgm:pt modelId="{2EC3420E-DBCE-4027-B1AA-E0B7B8F4051F}" type="pres">
      <dgm:prSet presAssocID="{1187FF4B-5574-4194-A4A4-A145DC4BF5AF}" presName="diamond" presStyleLbl="bgShp" presStyleIdx="0" presStyleCnt="1"/>
      <dgm:spPr/>
    </dgm:pt>
    <dgm:pt modelId="{DD9B34EF-EA14-4543-A952-4A1D5DC79657}" type="pres">
      <dgm:prSet presAssocID="{1187FF4B-5574-4194-A4A4-A145DC4BF5AF}" presName="quad1" presStyleLbl="node1" presStyleIdx="0" presStyleCnt="4" custScaleX="103746">
        <dgm:presLayoutVars>
          <dgm:chMax val="0"/>
          <dgm:chPref val="0"/>
          <dgm:bulletEnabled val="1"/>
        </dgm:presLayoutVars>
      </dgm:prSet>
      <dgm:spPr/>
    </dgm:pt>
    <dgm:pt modelId="{383D0A53-C764-4BCF-B42D-5CBCD551497C}" type="pres">
      <dgm:prSet presAssocID="{1187FF4B-5574-4194-A4A4-A145DC4BF5AF}" presName="quad2" presStyleLbl="node1" presStyleIdx="1" presStyleCnt="4" custScaleX="107802" custScaleY="100423">
        <dgm:presLayoutVars>
          <dgm:chMax val="0"/>
          <dgm:chPref val="0"/>
          <dgm:bulletEnabled val="1"/>
        </dgm:presLayoutVars>
      </dgm:prSet>
      <dgm:spPr/>
    </dgm:pt>
    <dgm:pt modelId="{909F3CF9-578C-4253-8716-ECBFBAC60BC7}" type="pres">
      <dgm:prSet presAssocID="{1187FF4B-5574-4194-A4A4-A145DC4BF5AF}" presName="quad3" presStyleLbl="node1" presStyleIdx="2" presStyleCnt="4" custScaleX="108883" custScaleY="112084">
        <dgm:presLayoutVars>
          <dgm:chMax val="0"/>
          <dgm:chPref val="0"/>
          <dgm:bulletEnabled val="1"/>
        </dgm:presLayoutVars>
      </dgm:prSet>
      <dgm:spPr/>
    </dgm:pt>
    <dgm:pt modelId="{3BAC1B4A-9A90-41BA-B97A-9E285D061E49}" type="pres">
      <dgm:prSet presAssocID="{1187FF4B-5574-4194-A4A4-A145DC4BF5AF}" presName="quad4" presStyleLbl="node1" presStyleIdx="3" presStyleCnt="4" custScaleX="103228" custScaleY="111125">
        <dgm:presLayoutVars>
          <dgm:chMax val="0"/>
          <dgm:chPref val="0"/>
          <dgm:bulletEnabled val="1"/>
        </dgm:presLayoutVars>
      </dgm:prSet>
      <dgm:spPr/>
    </dgm:pt>
  </dgm:ptLst>
  <dgm:cxnLst>
    <dgm:cxn modelId="{476EF600-0821-4039-9992-CA8BDA09A1C0}" type="presOf" srcId="{099B1A6D-1B32-48F8-B94A-107189E0A491}" destId="{383D0A53-C764-4BCF-B42D-5CBCD551497C}" srcOrd="0" destOrd="0" presId="urn:microsoft.com/office/officeart/2005/8/layout/matrix3"/>
    <dgm:cxn modelId="{B7ACF621-12D5-440A-B786-FEAA1EEC8786}" srcId="{1187FF4B-5574-4194-A4A4-A145DC4BF5AF}" destId="{85BAE44B-A49C-4599-B138-6E520A3B4F3C}" srcOrd="2" destOrd="0" parTransId="{71F21274-8A5E-4388-B958-1C514D264782}" sibTransId="{4AAB5197-CFDE-4A40-A9F4-921A976E768E}"/>
    <dgm:cxn modelId="{4D4A1123-D5C5-4345-9BCB-C33DF36893B2}" type="presOf" srcId="{F1C129CC-7E0F-4875-9B3C-2198C33299AF}" destId="{DD9B34EF-EA14-4543-A952-4A1D5DC79657}" srcOrd="0" destOrd="0" presId="urn:microsoft.com/office/officeart/2005/8/layout/matrix3"/>
    <dgm:cxn modelId="{92B57428-D468-4E29-A54C-E6539D81FF46}" type="presOf" srcId="{85BAE44B-A49C-4599-B138-6E520A3B4F3C}" destId="{909F3CF9-578C-4253-8716-ECBFBAC60BC7}" srcOrd="0" destOrd="0" presId="urn:microsoft.com/office/officeart/2005/8/layout/matrix3"/>
    <dgm:cxn modelId="{2AEBA97B-894F-4806-9E20-A77A970FA441}" srcId="{1187FF4B-5574-4194-A4A4-A145DC4BF5AF}" destId="{099B1A6D-1B32-48F8-B94A-107189E0A491}" srcOrd="1" destOrd="0" parTransId="{3A3F457D-531B-415A-9700-ECCCAA185B39}" sibTransId="{E613DB82-A5D0-48C1-843E-DABED99BBB15}"/>
    <dgm:cxn modelId="{1435DB8F-BB3E-47D3-8DDF-9D6B242B79BE}" type="presOf" srcId="{1187FF4B-5574-4194-A4A4-A145DC4BF5AF}" destId="{642F6E03-1384-4461-8B43-82D7CDC9C6B7}" srcOrd="0" destOrd="0" presId="urn:microsoft.com/office/officeart/2005/8/layout/matrix3"/>
    <dgm:cxn modelId="{BBB53890-9EE8-4CA0-A736-DFB98F92DB57}" srcId="{1187FF4B-5574-4194-A4A4-A145DC4BF5AF}" destId="{F1C129CC-7E0F-4875-9B3C-2198C33299AF}" srcOrd="0" destOrd="0" parTransId="{630B91A3-677E-4D6F-9A25-2FBE9A4EBC41}" sibTransId="{B2313022-AC56-41AD-9036-8CE0031AD348}"/>
    <dgm:cxn modelId="{C63D1EAF-9136-4ABE-B0B2-B615C0635B6D}" type="presOf" srcId="{A6811D99-93BC-492E-A2F1-1258C5E74AE4}" destId="{3BAC1B4A-9A90-41BA-B97A-9E285D061E49}" srcOrd="0" destOrd="0" presId="urn:microsoft.com/office/officeart/2005/8/layout/matrix3"/>
    <dgm:cxn modelId="{A1ABE3D2-CB12-41B4-AB81-1F62CB46A078}" srcId="{1187FF4B-5574-4194-A4A4-A145DC4BF5AF}" destId="{A6811D99-93BC-492E-A2F1-1258C5E74AE4}" srcOrd="3" destOrd="0" parTransId="{D939E7DD-02F6-413F-9DAA-7E2810FF1020}" sibTransId="{A8B35591-2A72-49FD-BC2D-26B8E33D1C9F}"/>
    <dgm:cxn modelId="{6A577209-7999-40E3-8434-5A4E5268C0DC}" type="presParOf" srcId="{642F6E03-1384-4461-8B43-82D7CDC9C6B7}" destId="{2EC3420E-DBCE-4027-B1AA-E0B7B8F4051F}" srcOrd="0" destOrd="0" presId="urn:microsoft.com/office/officeart/2005/8/layout/matrix3"/>
    <dgm:cxn modelId="{F4BB8AD3-FE99-46A8-901D-C7513BD93C1A}" type="presParOf" srcId="{642F6E03-1384-4461-8B43-82D7CDC9C6B7}" destId="{DD9B34EF-EA14-4543-A952-4A1D5DC79657}" srcOrd="1" destOrd="0" presId="urn:microsoft.com/office/officeart/2005/8/layout/matrix3"/>
    <dgm:cxn modelId="{7322E64A-A5F0-4893-9A26-A433BBB703E7}" type="presParOf" srcId="{642F6E03-1384-4461-8B43-82D7CDC9C6B7}" destId="{383D0A53-C764-4BCF-B42D-5CBCD551497C}" srcOrd="2" destOrd="0" presId="urn:microsoft.com/office/officeart/2005/8/layout/matrix3"/>
    <dgm:cxn modelId="{5A996E17-BEF0-4AB6-9FFC-E306E2737CD0}" type="presParOf" srcId="{642F6E03-1384-4461-8B43-82D7CDC9C6B7}" destId="{909F3CF9-578C-4253-8716-ECBFBAC60BC7}" srcOrd="3" destOrd="0" presId="urn:microsoft.com/office/officeart/2005/8/layout/matrix3"/>
    <dgm:cxn modelId="{6C4FFF0D-5508-4911-8D02-CEC29A0C5427}" type="presParOf" srcId="{642F6E03-1384-4461-8B43-82D7CDC9C6B7}" destId="{3BAC1B4A-9A90-41BA-B97A-9E285D061E49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C3420E-DBCE-4027-B1AA-E0B7B8F4051F}">
      <dsp:nvSpPr>
        <dsp:cNvPr id="0" name=""/>
        <dsp:cNvSpPr/>
      </dsp:nvSpPr>
      <dsp:spPr>
        <a:xfrm>
          <a:off x="380987" y="0"/>
          <a:ext cx="5492750" cy="5492750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9B34EF-EA14-4543-A952-4A1D5DC79657}">
      <dsp:nvSpPr>
        <dsp:cNvPr id="0" name=""/>
        <dsp:cNvSpPr/>
      </dsp:nvSpPr>
      <dsp:spPr>
        <a:xfrm>
          <a:off x="862675" y="521811"/>
          <a:ext cx="2222418" cy="214217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Know what position fits you best: contract, adjunct, tenure track, etc.</a:t>
          </a:r>
        </a:p>
      </dsp:txBody>
      <dsp:txXfrm>
        <a:off x="967247" y="626383"/>
        <a:ext cx="2013274" cy="1933028"/>
      </dsp:txXfrm>
    </dsp:sp>
    <dsp:sp modelId="{383D0A53-C764-4BCF-B42D-5CBCD551497C}">
      <dsp:nvSpPr>
        <dsp:cNvPr id="0" name=""/>
        <dsp:cNvSpPr/>
      </dsp:nvSpPr>
      <dsp:spPr>
        <a:xfrm>
          <a:off x="3126187" y="517280"/>
          <a:ext cx="2309304" cy="215123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Your interview and job talk reflect your teaching in the classroom.</a:t>
          </a:r>
        </a:p>
      </dsp:txBody>
      <dsp:txXfrm>
        <a:off x="3231202" y="622295"/>
        <a:ext cx="2099274" cy="1941203"/>
      </dsp:txXfrm>
    </dsp:sp>
    <dsp:sp modelId="{909F3CF9-578C-4253-8716-ECBFBAC60BC7}">
      <dsp:nvSpPr>
        <dsp:cNvPr id="0" name=""/>
        <dsp:cNvSpPr/>
      </dsp:nvSpPr>
      <dsp:spPr>
        <a:xfrm>
          <a:off x="807653" y="2699336"/>
          <a:ext cx="2332461" cy="240103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Understand the difference between works in progress (articles partially written) v. a scholarly agenda (what you are writing and plan to write).</a:t>
          </a:r>
        </a:p>
      </dsp:txBody>
      <dsp:txXfrm>
        <a:off x="921514" y="2813197"/>
        <a:ext cx="2104739" cy="2173310"/>
      </dsp:txXfrm>
    </dsp:sp>
    <dsp:sp modelId="{3BAC1B4A-9A90-41BA-B97A-9E285D061E49}">
      <dsp:nvSpPr>
        <dsp:cNvPr id="0" name=""/>
        <dsp:cNvSpPr/>
      </dsp:nvSpPr>
      <dsp:spPr>
        <a:xfrm>
          <a:off x="3175178" y="2709607"/>
          <a:ext cx="2211321" cy="238048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“Do you have any questions for us?” may be the most important question and answer.</a:t>
          </a:r>
        </a:p>
      </dsp:txBody>
      <dsp:txXfrm>
        <a:off x="3283126" y="2817555"/>
        <a:ext cx="1995425" cy="21645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DA8C0F97-0F61-46DB-8C64-4BCF7E437734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7B9597D8-8CBF-4E1E-B945-63AF7E06C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4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0F97-0F61-46DB-8C64-4BCF7E437734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97D8-8CBF-4E1E-B945-63AF7E06C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26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0F97-0F61-46DB-8C64-4BCF7E437734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97D8-8CBF-4E1E-B945-63AF7E06C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1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0F97-0F61-46DB-8C64-4BCF7E437734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97D8-8CBF-4E1E-B945-63AF7E06C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2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0F97-0F61-46DB-8C64-4BCF7E437734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97D8-8CBF-4E1E-B945-63AF7E06C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71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0F97-0F61-46DB-8C64-4BCF7E437734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97D8-8CBF-4E1E-B945-63AF7E06C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6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0F97-0F61-46DB-8C64-4BCF7E437734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97D8-8CBF-4E1E-B945-63AF7E06C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6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0F97-0F61-46DB-8C64-4BCF7E437734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97D8-8CBF-4E1E-B945-63AF7E06C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9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0F97-0F61-46DB-8C64-4BCF7E437734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97D8-8CBF-4E1E-B945-63AF7E06C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374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0F97-0F61-46DB-8C64-4BCF7E437734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7B9597D8-8CBF-4E1E-B945-63AF7E06C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1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DA8C0F97-0F61-46DB-8C64-4BCF7E437734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7B9597D8-8CBF-4E1E-B945-63AF7E06C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0529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A8C0F97-0F61-46DB-8C64-4BCF7E437734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7B9597D8-8CBF-4E1E-B945-63AF7E06C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1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apeters@stcl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1E8DBE92-2331-4285-8226-D398190D3E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9CCC32-97FC-4952-8B07-B6EB920C6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66261" y="1067403"/>
            <a:ext cx="5830468" cy="4723194"/>
          </a:xfrm>
        </p:spPr>
        <p:txBody>
          <a:bodyPr anchor="ctr">
            <a:normAutofit/>
          </a:bodyPr>
          <a:lstStyle/>
          <a:p>
            <a:br>
              <a:rPr lang="en-US" sz="7200">
                <a:latin typeface="Georgia" panose="02040502050405020303" pitchFamily="18" charset="0"/>
              </a:rPr>
            </a:br>
            <a:br>
              <a:rPr lang="en-US" sz="7200">
                <a:latin typeface="Georgia" panose="02040502050405020303" pitchFamily="18" charset="0"/>
              </a:rPr>
            </a:br>
            <a:r>
              <a:rPr lang="en-US" sz="7200">
                <a:latin typeface="Georgia" panose="02040502050405020303" pitchFamily="18" charset="0"/>
              </a:rPr>
              <a:t>From Visiting to Tenured</a:t>
            </a: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5945C5-B7E5-43C3-9D2B-416550FF20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7490" y="1067403"/>
            <a:ext cx="2759857" cy="4723194"/>
          </a:xfrm>
        </p:spPr>
        <p:txBody>
          <a:bodyPr anchor="b">
            <a:normAutofit/>
          </a:bodyPr>
          <a:lstStyle/>
          <a:p>
            <a:r>
              <a:rPr lang="en-US" sz="2400" b="1" dirty="0">
                <a:solidFill>
                  <a:srgbClr val="FFFFFF"/>
                </a:solidFill>
                <a:latin typeface="Georgia" panose="02040502050405020303" pitchFamily="18" charset="0"/>
              </a:rPr>
              <a:t>Amanda Peters</a:t>
            </a:r>
          </a:p>
          <a:p>
            <a:r>
              <a:rPr lang="en-US" sz="2400" b="0" i="0" dirty="0">
                <a:solidFill>
                  <a:srgbClr val="FFFFFF"/>
                </a:solidFill>
                <a:effectLst/>
                <a:latin typeface="Georgia" panose="02040502050405020303" pitchFamily="18" charset="0"/>
              </a:rPr>
              <a:t>Godwin Lewis PC Research Professor &amp; Professor of Law</a:t>
            </a:r>
          </a:p>
          <a:p>
            <a:r>
              <a:rPr lang="en-US" sz="2400" b="0" i="0" dirty="0">
                <a:solidFill>
                  <a:srgbClr val="FFFFFF"/>
                </a:solidFill>
                <a:effectLst/>
                <a:latin typeface="Georgia" panose="02040502050405020303" pitchFamily="18" charset="0"/>
              </a:rPr>
              <a:t>South Texas College of Law Houston</a:t>
            </a:r>
          </a:p>
          <a:p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C962AC3C-FEB4-4C6A-8CA6-D570CD009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4346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26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0B592-0A3E-4370-A768-F887C1A5B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305" y="0"/>
            <a:ext cx="10772775" cy="1273996"/>
          </a:xfrm>
        </p:spPr>
        <p:txBody>
          <a:bodyPr/>
          <a:lstStyle/>
          <a:p>
            <a:r>
              <a:rPr lang="en-US" dirty="0"/>
              <a:t>Hiring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3C15A-64D8-4071-AC87-EBE2F3EC7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16" y="1191802"/>
            <a:ext cx="11959119" cy="566619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STCLH LRW hiring history: for every 1 open position, we typically have 100 applicants; initial interviews are 20 to 30-minutes each; 3-4 people per open position are invited to a 2</a:t>
            </a:r>
            <a:r>
              <a:rPr lang="en-US" baseline="30000" dirty="0"/>
              <a:t>nd</a:t>
            </a:r>
            <a:r>
              <a:rPr lang="en-US" dirty="0"/>
              <a:t> interview with a job talk. Job talks are expensive &amp; time consuming, so they are limited to top applicants.</a:t>
            </a:r>
          </a:p>
          <a:p>
            <a:endParaRPr lang="en-US" sz="800" dirty="0"/>
          </a:p>
          <a:p>
            <a:r>
              <a:rPr lang="en-US" dirty="0"/>
              <a:t>In the past, the STCLH hiring committee has desired to hire people who</a:t>
            </a:r>
          </a:p>
          <a:p>
            <a:endParaRPr lang="en-US" sz="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want to teach LRW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have practical legal writing and research experience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write and publish academic articles, and preferably have a track record of doing so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Concerns: applicant fell off tenure track due to lack of publications or published nothing as a Visitor.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have a record of solid teaching or will be good teachers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Concern: applicant worked at too many institutions or has had too many </a:t>
            </a:r>
            <a:r>
              <a:rPr lang="en-US" dirty="0" err="1"/>
              <a:t>Visitorships</a:t>
            </a:r>
            <a:r>
              <a:rPr lang="en-US" dirty="0"/>
              <a:t> without permanent hire.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are diverse, collegial, &amp; hard working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are dedicated to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are interested in </a:t>
            </a:r>
            <a:r>
              <a:rPr lang="en-US" i="1" dirty="0"/>
              <a:t>us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069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>
            <a:extLst>
              <a:ext uri="{FF2B5EF4-FFF2-40B4-BE49-F238E27FC236}">
                <a16:creationId xmlns:a16="http://schemas.microsoft.com/office/drawing/2014/main" id="{8E7CFAA6-1DBB-43B0-BD82-2FB83CF4E4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32BD72-47BB-4516-B662-EC96984CD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98" y="639763"/>
            <a:ext cx="3997693" cy="5492750"/>
          </a:xfrm>
        </p:spPr>
        <p:txBody>
          <a:bodyPr>
            <a:normAutofit/>
          </a:bodyPr>
          <a:lstStyle/>
          <a:p>
            <a:r>
              <a:rPr lang="en-US" sz="5100">
                <a:solidFill>
                  <a:srgbClr val="FFFFFF"/>
                </a:solidFill>
              </a:rPr>
              <a:t>Application Considerations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F09E326C-5520-4B19-B5BC-2F9909DA79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352412"/>
              </p:ext>
            </p:extLst>
          </p:nvPr>
        </p:nvGraphicFramePr>
        <p:xfrm>
          <a:off x="5288347" y="639763"/>
          <a:ext cx="6254724" cy="5492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1538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10524E9-E361-435E-93CC-D891398D1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24832-1F7F-4625-B5AD-BA83DBD3E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5" y="996624"/>
            <a:ext cx="3060931" cy="4879788"/>
          </a:xfrm>
        </p:spPr>
        <p:txBody>
          <a:bodyPr>
            <a:norm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Questions?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962AC3C-FEB4-4C6A-8CA6-D570CD009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1733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F868D-B794-4A8B-82F7-1C2F58A85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2547" y="996625"/>
            <a:ext cx="6727834" cy="486475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Feel free to contact me in the future if you are trying to get hired and seek advice. I sincerely want to help.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Amanda Peters</a:t>
            </a:r>
          </a:p>
          <a:p>
            <a:r>
              <a:rPr lang="en-US" dirty="0">
                <a:solidFill>
                  <a:schemeClr val="tx1"/>
                </a:solidFill>
                <a:hlinkClick r:id="rId2"/>
              </a:rPr>
              <a:t>apeters@stcl.edu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832-922-5795</a:t>
            </a:r>
          </a:p>
        </p:txBody>
      </p:sp>
    </p:spTree>
    <p:extLst>
      <p:ext uri="{BB962C8B-B14F-4D97-AF65-F5344CB8AC3E}">
        <p14:creationId xmlns:p14="http://schemas.microsoft.com/office/powerpoint/2010/main" val="2135394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8BFC3-30D1-4974-BF78-45299EDA0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Visitor Positions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E709A-42EE-4366-85EC-86506B206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2087880"/>
            <a:ext cx="11429999" cy="477012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Possible characteristics of the latter two (the ones in bold applied to my Visitorship):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Informal mentorship </a:t>
            </a:r>
            <a:r>
              <a:rPr lang="en-US" dirty="0"/>
              <a:t>v. formal mentorship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Publishing optional </a:t>
            </a:r>
            <a:r>
              <a:rPr lang="en-US" dirty="0"/>
              <a:t>v. expectation to publish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greater, </a:t>
            </a:r>
            <a:r>
              <a:rPr lang="en-US" b="1" dirty="0"/>
              <a:t>normal</a:t>
            </a:r>
            <a:r>
              <a:rPr lang="en-US" dirty="0"/>
              <a:t>, or lighter teaching load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Academic writing assistance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Mock interview and job talk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FC2E26B-20A1-468C-A2C9-1B6A9A661C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288050"/>
              </p:ext>
            </p:extLst>
          </p:nvPr>
        </p:nvGraphicFramePr>
        <p:xfrm>
          <a:off x="842481" y="2087880"/>
          <a:ext cx="9945383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1641">
                  <a:extLst>
                    <a:ext uri="{9D8B030D-6E8A-4147-A177-3AD203B41FA5}">
                      <a16:colId xmlns:a16="http://schemas.microsoft.com/office/drawing/2014/main" val="1551736228"/>
                    </a:ext>
                  </a:extLst>
                </a:gridCol>
                <a:gridCol w="3311871">
                  <a:extLst>
                    <a:ext uri="{9D8B030D-6E8A-4147-A177-3AD203B41FA5}">
                      <a16:colId xmlns:a16="http://schemas.microsoft.com/office/drawing/2014/main" val="3371614989"/>
                    </a:ext>
                  </a:extLst>
                </a:gridCol>
                <a:gridCol w="3311871">
                  <a:extLst>
                    <a:ext uri="{9D8B030D-6E8A-4147-A177-3AD203B41FA5}">
                      <a16:colId xmlns:a16="http://schemas.microsoft.com/office/drawing/2014/main" val="3823271217"/>
                    </a:ext>
                  </a:extLst>
                </a:gridCol>
              </a:tblGrid>
              <a:tr h="1341120">
                <a:tc>
                  <a:txBody>
                    <a:bodyPr/>
                    <a:lstStyle/>
                    <a:p>
                      <a:r>
                        <a:rPr lang="en-US" sz="2400" dirty="0"/>
                        <a:t>Tenured faculty visit another school.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Non-tenure track faculty fill a vacancy. (This was my experience.)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Fellowships/VAPs serve as a springboard to full-time teaching.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132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219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26">
            <a:extLst>
              <a:ext uri="{FF2B5EF4-FFF2-40B4-BE49-F238E27FC236}">
                <a16:creationId xmlns:a16="http://schemas.microsoft.com/office/drawing/2014/main" id="{BD976C13-68E6-4E25-B13E-FC3A2D3F6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" name="Rectangle 28">
            <a:extLst>
              <a:ext uri="{FF2B5EF4-FFF2-40B4-BE49-F238E27FC236}">
                <a16:creationId xmlns:a16="http://schemas.microsoft.com/office/drawing/2014/main" id="{0F365137-23F7-40ED-B9B3-94FE3D10D1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B24573-AB7B-4823-85F9-AD5257D64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7294" y="1178052"/>
            <a:ext cx="5777316" cy="45018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80000"/>
              </a:lnSpc>
            </a:pPr>
            <a:r>
              <a:rPr lang="en-US" sz="8000" dirty="0">
                <a:solidFill>
                  <a:schemeClr val="bg1"/>
                </a:solidFill>
              </a:rPr>
              <a:t>From Visitor to Tenure-Track</a:t>
            </a:r>
          </a:p>
        </p:txBody>
      </p:sp>
      <p:cxnSp>
        <p:nvCxnSpPr>
          <p:cNvPr id="35" name="Straight Connector 30">
            <a:extLst>
              <a:ext uri="{FF2B5EF4-FFF2-40B4-BE49-F238E27FC236}">
                <a16:creationId xmlns:a16="http://schemas.microsoft.com/office/drawing/2014/main" id="{07BC4E14-913C-46C0-ABF7-BDDAEC08A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2071116"/>
            <a:ext cx="0" cy="2715768"/>
          </a:xfrm>
          <a:prstGeom prst="line">
            <a:avLst/>
          </a:prstGeom>
          <a:ln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914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82752-F790-4755-A5F3-5522E3D68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</p:spPr>
        <p:txBody>
          <a:bodyPr>
            <a:normAutofit/>
          </a:bodyPr>
          <a:lstStyle/>
          <a:p>
            <a:r>
              <a:rPr lang="en-US" dirty="0"/>
              <a:t>Key 1: Objectively assess concerns academics may have about you.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01B9C-C286-4C81-8A2C-AB4F7DACD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16" y="2003461"/>
            <a:ext cx="11866651" cy="4854539"/>
          </a:xfrm>
        </p:spPr>
        <p:txBody>
          <a:bodyPr>
            <a:normAutofit/>
          </a:bodyPr>
          <a:lstStyle/>
          <a:p>
            <a:pPr marL="0" lvl="2" indent="0">
              <a:buNone/>
            </a:pPr>
            <a:r>
              <a:rPr lang="en-US" sz="1500" i="0" dirty="0"/>
              <a:t> </a:t>
            </a:r>
          </a:p>
          <a:p>
            <a:pPr marL="0" lvl="2" indent="0">
              <a:buNone/>
            </a:pPr>
            <a:r>
              <a:rPr lang="en-US" sz="2400" i="0" dirty="0"/>
              <a:t>After my first failed attempt to get hired tenure-track failed, I realized I didn’t look like an academic. I looked like a lawyer. Academics are making the hiring decision and they want to hire people who can be academics, especially for tenure-track decisions. What concerns may academics have about hiring you?</a:t>
            </a:r>
          </a:p>
          <a:p>
            <a:pPr marL="0" lvl="2" indent="0">
              <a:buNone/>
            </a:pPr>
            <a:endParaRPr lang="en-US" sz="2400" i="0" dirty="0"/>
          </a:p>
          <a:p>
            <a:pPr marL="0" lvl="2" indent="0">
              <a:buNone/>
            </a:pPr>
            <a:r>
              <a:rPr lang="en-US" sz="2400" i="0" dirty="0"/>
              <a:t>Concerns may include:</a:t>
            </a:r>
          </a:p>
          <a:p>
            <a:pPr marL="0" lvl="2" indent="0">
              <a:buNone/>
            </a:pPr>
            <a:endParaRPr lang="en-US" sz="2400" i="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i="0" dirty="0"/>
              <a:t>No teaching background.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i="0" dirty="0"/>
              <a:t>No recent academic writing.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i="0" dirty="0"/>
              <a:t>Other candidates have a more impressive academic pedigree.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i="0" dirty="0"/>
              <a:t>You’re not polished when it comes to interviews or job talks. </a:t>
            </a:r>
          </a:p>
          <a:p>
            <a:pPr marL="0" indent="0"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724245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C0B68-B210-49D4-AAC2-1B4E23C22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2: Overcome those concerns.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E746C-7B80-48FA-AA5B-9B26F4CD3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11680"/>
            <a:ext cx="12192000" cy="484632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Concern: I couldn’t publish academic articles because I had not published anything since law school.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Solution: I asked for a temporary office, computer, Westlaw access, and help navigating the online submission process the summer before I started. I wrote an article that summer and published the article in the fall.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Note: if you know where you want to apply, look to the publication types of current LRW faculty. Some schools desire LRW-related articles, some schools desire articles in LWI publications, and some schools desire full-length law review articles on any topic of the writer’s choice.</a:t>
            </a:r>
          </a:p>
          <a:p>
            <a:endParaRPr lang="en-US" sz="1100" dirty="0"/>
          </a:p>
          <a:p>
            <a:r>
              <a:rPr lang="en-US" dirty="0"/>
              <a:t>Concern: I had limited legal expertise (Texas criminal law/procedure).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Solution: I published an article on a national topic the following year.</a:t>
            </a:r>
          </a:p>
          <a:p>
            <a:endParaRPr lang="en-US" sz="1100" dirty="0"/>
          </a:p>
          <a:p>
            <a:r>
              <a:rPr lang="en-US" dirty="0"/>
              <a:t>Concern: I was inexperienced in job-talks and interviews.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Solution: I asked faculty if I could watch candidate job talks in positions I was not applying for and I watched my own job talk, which had been recorded and was still available.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0" indent="0">
              <a:buNone/>
            </a:pPr>
            <a:r>
              <a:rPr lang="en-US" dirty="0"/>
              <a:t>I focused on improving the three requirements for the job: teaching, scholarship, and service.</a:t>
            </a:r>
          </a:p>
        </p:txBody>
      </p:sp>
    </p:spTree>
    <p:extLst>
      <p:ext uri="{BB962C8B-B14F-4D97-AF65-F5344CB8AC3E}">
        <p14:creationId xmlns:p14="http://schemas.microsoft.com/office/powerpoint/2010/main" val="4135115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CC489-350A-4A41-8534-C5DD1CBF6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steps I took: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CA5F1-09A4-485C-AF6E-1CFA8706B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11680"/>
            <a:ext cx="11068049" cy="4427220"/>
          </a:xfrm>
        </p:spPr>
        <p:txBody>
          <a:bodyPr>
            <a:normAutofit/>
          </a:bodyPr>
          <a:lstStyle/>
          <a:p>
            <a:r>
              <a:rPr lang="en-US" dirty="0"/>
              <a:t>I was available to students.</a:t>
            </a:r>
          </a:p>
          <a:p>
            <a:r>
              <a:rPr lang="en-US" dirty="0"/>
              <a:t>I kept my head down, worked hard, and avoided controversies.</a:t>
            </a:r>
          </a:p>
          <a:p>
            <a:r>
              <a:rPr lang="en-US" dirty="0"/>
              <a:t>I found faculty mentors.</a:t>
            </a:r>
          </a:p>
          <a:p>
            <a:r>
              <a:rPr lang="en-US" dirty="0"/>
              <a:t>I was collegial.</a:t>
            </a:r>
          </a:p>
          <a:p>
            <a:r>
              <a:rPr lang="en-US" dirty="0"/>
              <a:t>I volunteered to serve on a committee (atypical of Visitors).</a:t>
            </a:r>
          </a:p>
          <a:p>
            <a:r>
              <a:rPr lang="en-US" dirty="0"/>
              <a:t>I attended faculty meetings and events but asked if that was okay first.</a:t>
            </a:r>
          </a:p>
          <a:p>
            <a:pPr marL="0" lvl="2" indent="0">
              <a:buNone/>
            </a:pPr>
            <a:endParaRPr lang="en-US" dirty="0"/>
          </a:p>
          <a:p>
            <a:pPr marL="0" lvl="2" indent="0">
              <a:buNone/>
            </a:pPr>
            <a:endParaRPr lang="en-US" sz="2400" i="0" dirty="0"/>
          </a:p>
          <a:p>
            <a:pPr marL="0" lvl="2" indent="0">
              <a:buNone/>
            </a:pPr>
            <a:r>
              <a:rPr lang="en-US" sz="2400" i="0" dirty="0"/>
              <a:t>Advice: be the co-worker your colleagues would miss if you didn’t get hired. </a:t>
            </a:r>
          </a:p>
          <a:p>
            <a:pPr marL="0" lvl="2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928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7AB34-8E13-4C6A-A0DF-E7712BFE7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from others’ mistakes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5B765-A570-4798-95ED-77DCB9ABE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346787"/>
          </a:xfrm>
        </p:spPr>
        <p:txBody>
          <a:bodyPr/>
          <a:lstStyle/>
          <a:p>
            <a:r>
              <a:rPr lang="en-US" dirty="0"/>
              <a:t>Some Visitors I’ve met were not hired because they</a:t>
            </a:r>
          </a:p>
          <a:p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Failed to publish scholarship.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Didn’t get along well with colleagues or didn’t engage with the institution.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Had poor teaching evaluations or a reputation for being unavailable.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Didn’t abide by institutional norms or didn’t understand academic culture.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Sometimes not getting hired is based on factors outside of the Visitor’s control (</a:t>
            </a:r>
            <a:r>
              <a:rPr lang="en-US" i="1" dirty="0"/>
              <a:t>e.g</a:t>
            </a:r>
            <a:r>
              <a:rPr lang="en-US" dirty="0"/>
              <a:t>., finances, school policies, etc.).</a:t>
            </a:r>
          </a:p>
        </p:txBody>
      </p:sp>
    </p:spTree>
    <p:extLst>
      <p:ext uri="{BB962C8B-B14F-4D97-AF65-F5344CB8AC3E}">
        <p14:creationId xmlns:p14="http://schemas.microsoft.com/office/powerpoint/2010/main" val="1184077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5361F-D1B1-4B2F-A385-A9A59002C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3: Be aware of Visitor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3DBAD-89F2-4BCB-A419-9F768E26E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4" y="2011680"/>
            <a:ext cx="11163301" cy="4346787"/>
          </a:xfrm>
        </p:spPr>
        <p:txBody>
          <a:bodyPr>
            <a:normAutofit/>
          </a:bodyPr>
          <a:lstStyle/>
          <a:p>
            <a:r>
              <a:rPr lang="en-US" dirty="0"/>
              <a:t>Many schools have written policies about hiring </a:t>
            </a:r>
            <a:r>
              <a:rPr lang="en-US" i="1" dirty="0"/>
              <a:t>their own </a:t>
            </a:r>
            <a:r>
              <a:rPr lang="en-US" dirty="0"/>
              <a:t>Visitors to fill a permanent position. These policies differ. It’s possible a school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will hire their own Visitors like any other candidate applying for the job.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won’t hire their own Visitors, period.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this is the case, you will have to leave the school then reapply at another time.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will hire their own Visitors only with a majority vote (</a:t>
            </a:r>
            <a:r>
              <a:rPr lang="en-US" i="1" dirty="0"/>
              <a:t>e.g</a:t>
            </a:r>
            <a:r>
              <a:rPr lang="en-US" dirty="0"/>
              <a:t>., 2/3).</a:t>
            </a:r>
            <a:endParaRPr lang="en-US" dirty="0">
              <a:highlight>
                <a:srgbClr val="00FFFF"/>
              </a:highlight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schools won’t give credit for visiting years when a person is hired permanently, no matter where the person visited.</a:t>
            </a:r>
          </a:p>
          <a:p>
            <a:pPr marL="4572" lvl="1" indent="0">
              <a:buNone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Don’t take any of these rules personally; they existed long before you applied.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300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333CBE-B699-4E3B-9F45-C045F77343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E437638-E86C-41B1-BC86-6F186CB35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287" y="0"/>
            <a:ext cx="1220228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9EBAF3F-7944-455B-AAA5-47BF323CA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7738" y="770467"/>
            <a:ext cx="6298065" cy="335280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8100" dirty="0">
                <a:solidFill>
                  <a:srgbClr val="FFFFFF"/>
                </a:solidFill>
              </a:rPr>
              <a:t>Being the </a:t>
            </a:r>
            <a:r>
              <a:rPr lang="en-US" sz="8100" kern="1200" spc="-120" baseline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Interviewer</a:t>
            </a:r>
          </a:p>
        </p:txBody>
      </p:sp>
      <p:pic>
        <p:nvPicPr>
          <p:cNvPr id="6" name="Picture 5" descr="Conference room table">
            <a:extLst>
              <a:ext uri="{FF2B5EF4-FFF2-40B4-BE49-F238E27FC236}">
                <a16:creationId xmlns:a16="http://schemas.microsoft.com/office/drawing/2014/main" id="{F03860C9-7E27-49B2-9B7F-942D9DC94A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827"/>
          <a:stretch/>
        </p:blipFill>
        <p:spPr>
          <a:xfrm>
            <a:off x="-10288" y="10"/>
            <a:ext cx="4628007" cy="686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8868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7199</TotalTime>
  <Words>975</Words>
  <Application>Microsoft Office PowerPoint</Application>
  <PresentationFormat>Widescreen</PresentationFormat>
  <Paragraphs>99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 Light</vt:lpstr>
      <vt:lpstr>Georgia</vt:lpstr>
      <vt:lpstr>Metropolitan</vt:lpstr>
      <vt:lpstr>  From Visiting to Tenured</vt:lpstr>
      <vt:lpstr>Types of Visitor Positions</vt:lpstr>
      <vt:lpstr>From Visitor to Tenure-Track</vt:lpstr>
      <vt:lpstr>Key 1: Objectively assess concerns academics may have about you.</vt:lpstr>
      <vt:lpstr>Key 2: Overcome those concerns.</vt:lpstr>
      <vt:lpstr>Additional steps I took:</vt:lpstr>
      <vt:lpstr>Learning from others’ mistakes</vt:lpstr>
      <vt:lpstr>Key 3: Be aware of Visitor policies</vt:lpstr>
      <vt:lpstr>Being the Interviewer</vt:lpstr>
      <vt:lpstr>Hiring</vt:lpstr>
      <vt:lpstr>Application Considerations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Visiting to Tenured</dc:title>
  <dc:creator>Amanda Peters</dc:creator>
  <cp:lastModifiedBy>Amanda Peters</cp:lastModifiedBy>
  <cp:revision>2</cp:revision>
  <dcterms:created xsi:type="dcterms:W3CDTF">2021-11-26T19:30:44Z</dcterms:created>
  <dcterms:modified xsi:type="dcterms:W3CDTF">2021-12-04T16:15:52Z</dcterms:modified>
</cp:coreProperties>
</file>