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14"/>
  </p:notesMasterIdLst>
  <p:sldIdLst>
    <p:sldId id="256" r:id="rId2"/>
    <p:sldId id="266" r:id="rId3"/>
    <p:sldId id="263" r:id="rId4"/>
    <p:sldId id="269" r:id="rId5"/>
    <p:sldId id="260" r:id="rId6"/>
    <p:sldId id="261" r:id="rId7"/>
    <p:sldId id="262" r:id="rId8"/>
    <p:sldId id="268" r:id="rId9"/>
    <p:sldId id="257" r:id="rId10"/>
    <p:sldId id="264" r:id="rId11"/>
    <p:sldId id="267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3"/>
    <p:restoredTop sz="96327"/>
  </p:normalViewPr>
  <p:slideViewPr>
    <p:cSldViewPr snapToGrid="0" snapToObjects="1">
      <p:cViewPr varScale="1">
        <p:scale>
          <a:sx n="123" d="100"/>
          <a:sy n="123" d="100"/>
        </p:scale>
        <p:origin x="12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Scholarhip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Tenure Track</c:v>
                </c:pt>
                <c:pt idx="1">
                  <c:v>405(c)</c:v>
                </c:pt>
                <c:pt idx="2">
                  <c:v>Short Contract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90</c:v>
                </c:pt>
                <c:pt idx="1">
                  <c:v>45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7B-A947-A49C-6ED8220FF6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Teaching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Tenure Track</c:v>
                </c:pt>
                <c:pt idx="1">
                  <c:v>405(c)</c:v>
                </c:pt>
                <c:pt idx="2">
                  <c:v>Short Contract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</c:v>
                </c:pt>
                <c:pt idx="1">
                  <c:v>45</c:v>
                </c:pt>
                <c:pt idx="2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7B-A947-A49C-6ED8220FF6B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Service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Tenure Track</c:v>
                </c:pt>
                <c:pt idx="1">
                  <c:v>405(c)</c:v>
                </c:pt>
                <c:pt idx="2">
                  <c:v>Short Contract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7B-A947-A49C-6ED8220FF6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8099376"/>
        <c:axId val="328157376"/>
      </c:barChart>
      <c:catAx>
        <c:axId val="32809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157376"/>
        <c:crosses val="autoZero"/>
        <c:auto val="1"/>
        <c:lblAlgn val="ctr"/>
        <c:lblOffset val="100"/>
        <c:noMultiLvlLbl val="0"/>
      </c:catAx>
      <c:valAx>
        <c:axId val="328157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099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EC8E5A-22B6-427F-96FF-26172BAB62E4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C6CEFB7-A84D-4485-B75C-236DC8D5F4F3}">
      <dgm:prSet/>
      <dgm:spPr/>
      <dgm:t>
        <a:bodyPr/>
        <a:lstStyle/>
        <a:p>
          <a:pPr>
            <a:defRPr cap="all"/>
          </a:pPr>
          <a:r>
            <a:rPr lang="en-US"/>
            <a:t>Legal Writing Organizations and Publications</a:t>
          </a:r>
        </a:p>
      </dgm:t>
    </dgm:pt>
    <dgm:pt modelId="{AA9C062B-1678-4C63-9C2C-F132B59E7621}" type="parTrans" cxnId="{C49E1BEE-0EED-49FE-B37D-D33BD51B7F0B}">
      <dgm:prSet/>
      <dgm:spPr/>
      <dgm:t>
        <a:bodyPr/>
        <a:lstStyle/>
        <a:p>
          <a:endParaRPr lang="en-US"/>
        </a:p>
      </dgm:t>
    </dgm:pt>
    <dgm:pt modelId="{D80BA8AB-3F27-49E1-AD37-F090966FF184}" type="sibTrans" cxnId="{C49E1BEE-0EED-49FE-B37D-D33BD51B7F0B}">
      <dgm:prSet/>
      <dgm:spPr/>
      <dgm:t>
        <a:bodyPr/>
        <a:lstStyle/>
        <a:p>
          <a:endParaRPr lang="en-US"/>
        </a:p>
      </dgm:t>
    </dgm:pt>
    <dgm:pt modelId="{D188E7C5-46F3-4FF4-B784-0D2B65D575B0}">
      <dgm:prSet/>
      <dgm:spPr/>
      <dgm:t>
        <a:bodyPr/>
        <a:lstStyle/>
        <a:p>
          <a:pPr>
            <a:defRPr cap="all"/>
          </a:pPr>
          <a:r>
            <a:rPr lang="en-US"/>
            <a:t>Ways to Get Involved</a:t>
          </a:r>
        </a:p>
      </dgm:t>
    </dgm:pt>
    <dgm:pt modelId="{75E79AE0-E447-419E-BE53-8F18B6531DC5}" type="parTrans" cxnId="{BE11AB5E-B83C-46DC-8892-A650454A236F}">
      <dgm:prSet/>
      <dgm:spPr/>
      <dgm:t>
        <a:bodyPr/>
        <a:lstStyle/>
        <a:p>
          <a:endParaRPr lang="en-US"/>
        </a:p>
      </dgm:t>
    </dgm:pt>
    <dgm:pt modelId="{B8E68B7B-386A-4344-8811-B406CDF5D2A0}" type="sibTrans" cxnId="{BE11AB5E-B83C-46DC-8892-A650454A236F}">
      <dgm:prSet/>
      <dgm:spPr/>
      <dgm:t>
        <a:bodyPr/>
        <a:lstStyle/>
        <a:p>
          <a:endParaRPr lang="en-US"/>
        </a:p>
      </dgm:t>
    </dgm:pt>
    <dgm:pt modelId="{D5E9CF82-DD64-41FC-A562-460E4F9D089A}">
      <dgm:prSet/>
      <dgm:spPr/>
      <dgm:t>
        <a:bodyPr/>
        <a:lstStyle/>
        <a:p>
          <a:pPr>
            <a:defRPr cap="all"/>
          </a:pPr>
          <a:r>
            <a:rPr lang="en-US"/>
            <a:t>Reasons to Get Involved</a:t>
          </a:r>
        </a:p>
      </dgm:t>
    </dgm:pt>
    <dgm:pt modelId="{D316FF78-0ECC-4F7A-B11A-CBB9A3ABE3CF}" type="parTrans" cxnId="{AFD6054A-82D1-4619-9815-0D5446B9843D}">
      <dgm:prSet/>
      <dgm:spPr/>
      <dgm:t>
        <a:bodyPr/>
        <a:lstStyle/>
        <a:p>
          <a:endParaRPr lang="en-US"/>
        </a:p>
      </dgm:t>
    </dgm:pt>
    <dgm:pt modelId="{CB498818-BE8E-4A0B-8738-79B42E3AABEA}" type="sibTrans" cxnId="{AFD6054A-82D1-4619-9815-0D5446B9843D}">
      <dgm:prSet/>
      <dgm:spPr/>
      <dgm:t>
        <a:bodyPr/>
        <a:lstStyle/>
        <a:p>
          <a:endParaRPr lang="en-US"/>
        </a:p>
      </dgm:t>
    </dgm:pt>
    <dgm:pt modelId="{6E445F0C-A403-41F1-A15B-18C387D39045}" type="pres">
      <dgm:prSet presAssocID="{14EC8E5A-22B6-427F-96FF-26172BAB62E4}" presName="root" presStyleCnt="0">
        <dgm:presLayoutVars>
          <dgm:dir/>
          <dgm:resizeHandles val="exact"/>
        </dgm:presLayoutVars>
      </dgm:prSet>
      <dgm:spPr/>
    </dgm:pt>
    <dgm:pt modelId="{25900083-3342-4970-AAFA-CFAD7271246A}" type="pres">
      <dgm:prSet presAssocID="{BC6CEFB7-A84D-4485-B75C-236DC8D5F4F3}" presName="compNode" presStyleCnt="0"/>
      <dgm:spPr/>
    </dgm:pt>
    <dgm:pt modelId="{257104F2-8FA0-41D4-921F-9F0021072B7E}" type="pres">
      <dgm:prSet presAssocID="{BC6CEFB7-A84D-4485-B75C-236DC8D5F4F3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100183D-BD0E-4802-BA62-F0C56EA2EFE9}" type="pres">
      <dgm:prSet presAssocID="{BC6CEFB7-A84D-4485-B75C-236DC8D5F4F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36E86B92-9049-4ED8-9F37-6FBC13797F20}" type="pres">
      <dgm:prSet presAssocID="{BC6CEFB7-A84D-4485-B75C-236DC8D5F4F3}" presName="spaceRect" presStyleCnt="0"/>
      <dgm:spPr/>
    </dgm:pt>
    <dgm:pt modelId="{58F9FE97-177E-4F9E-B16C-C947E3C3D045}" type="pres">
      <dgm:prSet presAssocID="{BC6CEFB7-A84D-4485-B75C-236DC8D5F4F3}" presName="textRect" presStyleLbl="revTx" presStyleIdx="0" presStyleCnt="3">
        <dgm:presLayoutVars>
          <dgm:chMax val="1"/>
          <dgm:chPref val="1"/>
        </dgm:presLayoutVars>
      </dgm:prSet>
      <dgm:spPr/>
    </dgm:pt>
    <dgm:pt modelId="{642B6333-3ED1-46E4-81F7-E898D5DC4CA1}" type="pres">
      <dgm:prSet presAssocID="{D80BA8AB-3F27-49E1-AD37-F090966FF184}" presName="sibTrans" presStyleCnt="0"/>
      <dgm:spPr/>
    </dgm:pt>
    <dgm:pt modelId="{83DDBCF5-2759-4859-90E2-D0BD2620BF98}" type="pres">
      <dgm:prSet presAssocID="{D188E7C5-46F3-4FF4-B784-0D2B65D575B0}" presName="compNode" presStyleCnt="0"/>
      <dgm:spPr/>
    </dgm:pt>
    <dgm:pt modelId="{2358D20A-9AAF-45A3-B24C-A4F36E465454}" type="pres">
      <dgm:prSet presAssocID="{D188E7C5-46F3-4FF4-B784-0D2B65D575B0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93EAE966-89FA-435C-8842-56F787DAA809}" type="pres">
      <dgm:prSet presAssocID="{D188E7C5-46F3-4FF4-B784-0D2B65D575B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A8ECA606-92F2-4DB8-A71A-C250AF9F87F5}" type="pres">
      <dgm:prSet presAssocID="{D188E7C5-46F3-4FF4-B784-0D2B65D575B0}" presName="spaceRect" presStyleCnt="0"/>
      <dgm:spPr/>
    </dgm:pt>
    <dgm:pt modelId="{56A020A5-BE53-4BFE-B8A3-797930168231}" type="pres">
      <dgm:prSet presAssocID="{D188E7C5-46F3-4FF4-B784-0D2B65D575B0}" presName="textRect" presStyleLbl="revTx" presStyleIdx="1" presStyleCnt="3">
        <dgm:presLayoutVars>
          <dgm:chMax val="1"/>
          <dgm:chPref val="1"/>
        </dgm:presLayoutVars>
      </dgm:prSet>
      <dgm:spPr/>
    </dgm:pt>
    <dgm:pt modelId="{7A7AF89F-1C6B-4462-8A43-F6461DD5FAAF}" type="pres">
      <dgm:prSet presAssocID="{B8E68B7B-386A-4344-8811-B406CDF5D2A0}" presName="sibTrans" presStyleCnt="0"/>
      <dgm:spPr/>
    </dgm:pt>
    <dgm:pt modelId="{7168587F-FB25-4C33-A7E9-4D043EA16C0A}" type="pres">
      <dgm:prSet presAssocID="{D5E9CF82-DD64-41FC-A562-460E4F9D089A}" presName="compNode" presStyleCnt="0"/>
      <dgm:spPr/>
    </dgm:pt>
    <dgm:pt modelId="{A6FC59CC-A2A5-4E6A-AF5D-54D6754B1B0B}" type="pres">
      <dgm:prSet presAssocID="{D5E9CF82-DD64-41FC-A562-460E4F9D089A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9536474B-4A73-48BB-97EF-B952F63DB027}" type="pres">
      <dgm:prSet presAssocID="{D5E9CF82-DD64-41FC-A562-460E4F9D089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F76CC3A0-9A02-4D57-98CE-05A316ECD1C2}" type="pres">
      <dgm:prSet presAssocID="{D5E9CF82-DD64-41FC-A562-460E4F9D089A}" presName="spaceRect" presStyleCnt="0"/>
      <dgm:spPr/>
    </dgm:pt>
    <dgm:pt modelId="{36D2C3D6-A9DA-475B-B931-C832C61DCAC6}" type="pres">
      <dgm:prSet presAssocID="{D5E9CF82-DD64-41FC-A562-460E4F9D089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66F1C0C-5953-435E-8983-6D9C91CE0DB4}" type="presOf" srcId="{BC6CEFB7-A84D-4485-B75C-236DC8D5F4F3}" destId="{58F9FE97-177E-4F9E-B16C-C947E3C3D045}" srcOrd="0" destOrd="0" presId="urn:microsoft.com/office/officeart/2018/5/layout/IconLeafLabelList"/>
    <dgm:cxn modelId="{54CDCB19-F063-4530-B3A2-4A20D08EB7C0}" type="presOf" srcId="{D5E9CF82-DD64-41FC-A562-460E4F9D089A}" destId="{36D2C3D6-A9DA-475B-B931-C832C61DCAC6}" srcOrd="0" destOrd="0" presId="urn:microsoft.com/office/officeart/2018/5/layout/IconLeafLabelList"/>
    <dgm:cxn modelId="{5F27B135-2AF5-4702-8DA2-51894CBBAAA5}" type="presOf" srcId="{14EC8E5A-22B6-427F-96FF-26172BAB62E4}" destId="{6E445F0C-A403-41F1-A15B-18C387D39045}" srcOrd="0" destOrd="0" presId="urn:microsoft.com/office/officeart/2018/5/layout/IconLeafLabelList"/>
    <dgm:cxn modelId="{AFD6054A-82D1-4619-9815-0D5446B9843D}" srcId="{14EC8E5A-22B6-427F-96FF-26172BAB62E4}" destId="{D5E9CF82-DD64-41FC-A562-460E4F9D089A}" srcOrd="2" destOrd="0" parTransId="{D316FF78-0ECC-4F7A-B11A-CBB9A3ABE3CF}" sibTransId="{CB498818-BE8E-4A0B-8738-79B42E3AABEA}"/>
    <dgm:cxn modelId="{BE11AB5E-B83C-46DC-8892-A650454A236F}" srcId="{14EC8E5A-22B6-427F-96FF-26172BAB62E4}" destId="{D188E7C5-46F3-4FF4-B784-0D2B65D575B0}" srcOrd="1" destOrd="0" parTransId="{75E79AE0-E447-419E-BE53-8F18B6531DC5}" sibTransId="{B8E68B7B-386A-4344-8811-B406CDF5D2A0}"/>
    <dgm:cxn modelId="{B8AB679E-BC72-4F2C-9E85-A21D7CB68D50}" type="presOf" srcId="{D188E7C5-46F3-4FF4-B784-0D2B65D575B0}" destId="{56A020A5-BE53-4BFE-B8A3-797930168231}" srcOrd="0" destOrd="0" presId="urn:microsoft.com/office/officeart/2018/5/layout/IconLeafLabelList"/>
    <dgm:cxn modelId="{C49E1BEE-0EED-49FE-B37D-D33BD51B7F0B}" srcId="{14EC8E5A-22B6-427F-96FF-26172BAB62E4}" destId="{BC6CEFB7-A84D-4485-B75C-236DC8D5F4F3}" srcOrd="0" destOrd="0" parTransId="{AA9C062B-1678-4C63-9C2C-F132B59E7621}" sibTransId="{D80BA8AB-3F27-49E1-AD37-F090966FF184}"/>
    <dgm:cxn modelId="{99EC9FCD-580B-4269-AA80-E16B47EEEC7F}" type="presParOf" srcId="{6E445F0C-A403-41F1-A15B-18C387D39045}" destId="{25900083-3342-4970-AAFA-CFAD7271246A}" srcOrd="0" destOrd="0" presId="urn:microsoft.com/office/officeart/2018/5/layout/IconLeafLabelList"/>
    <dgm:cxn modelId="{D9FED295-53DB-4E0D-A407-E7B1B790DC33}" type="presParOf" srcId="{25900083-3342-4970-AAFA-CFAD7271246A}" destId="{257104F2-8FA0-41D4-921F-9F0021072B7E}" srcOrd="0" destOrd="0" presId="urn:microsoft.com/office/officeart/2018/5/layout/IconLeafLabelList"/>
    <dgm:cxn modelId="{25F74DAC-E645-45BC-99F2-9698C590960A}" type="presParOf" srcId="{25900083-3342-4970-AAFA-CFAD7271246A}" destId="{1100183D-BD0E-4802-BA62-F0C56EA2EFE9}" srcOrd="1" destOrd="0" presId="urn:microsoft.com/office/officeart/2018/5/layout/IconLeafLabelList"/>
    <dgm:cxn modelId="{FA2C2297-4340-423A-9C4E-4BB4C75B28E6}" type="presParOf" srcId="{25900083-3342-4970-AAFA-CFAD7271246A}" destId="{36E86B92-9049-4ED8-9F37-6FBC13797F20}" srcOrd="2" destOrd="0" presId="urn:microsoft.com/office/officeart/2018/5/layout/IconLeafLabelList"/>
    <dgm:cxn modelId="{E177BF96-D14A-425E-820B-33D7E1B7DE2E}" type="presParOf" srcId="{25900083-3342-4970-AAFA-CFAD7271246A}" destId="{58F9FE97-177E-4F9E-B16C-C947E3C3D045}" srcOrd="3" destOrd="0" presId="urn:microsoft.com/office/officeart/2018/5/layout/IconLeafLabelList"/>
    <dgm:cxn modelId="{F791F87D-50A8-407B-B072-C84D5A29CBCB}" type="presParOf" srcId="{6E445F0C-A403-41F1-A15B-18C387D39045}" destId="{642B6333-3ED1-46E4-81F7-E898D5DC4CA1}" srcOrd="1" destOrd="0" presId="urn:microsoft.com/office/officeart/2018/5/layout/IconLeafLabelList"/>
    <dgm:cxn modelId="{801EEE81-F756-4A45-A8FE-03E239C31B1E}" type="presParOf" srcId="{6E445F0C-A403-41F1-A15B-18C387D39045}" destId="{83DDBCF5-2759-4859-90E2-D0BD2620BF98}" srcOrd="2" destOrd="0" presId="urn:microsoft.com/office/officeart/2018/5/layout/IconLeafLabelList"/>
    <dgm:cxn modelId="{DE396E2C-5C1E-455F-B6F8-B5AD3345B5BE}" type="presParOf" srcId="{83DDBCF5-2759-4859-90E2-D0BD2620BF98}" destId="{2358D20A-9AAF-45A3-B24C-A4F36E465454}" srcOrd="0" destOrd="0" presId="urn:microsoft.com/office/officeart/2018/5/layout/IconLeafLabelList"/>
    <dgm:cxn modelId="{43246AEE-64CB-4444-9508-C3A7D630FCB0}" type="presParOf" srcId="{83DDBCF5-2759-4859-90E2-D0BD2620BF98}" destId="{93EAE966-89FA-435C-8842-56F787DAA809}" srcOrd="1" destOrd="0" presId="urn:microsoft.com/office/officeart/2018/5/layout/IconLeafLabelList"/>
    <dgm:cxn modelId="{BB3533DE-DD67-48A9-AC62-29849F72F993}" type="presParOf" srcId="{83DDBCF5-2759-4859-90E2-D0BD2620BF98}" destId="{A8ECA606-92F2-4DB8-A71A-C250AF9F87F5}" srcOrd="2" destOrd="0" presId="urn:microsoft.com/office/officeart/2018/5/layout/IconLeafLabelList"/>
    <dgm:cxn modelId="{6C47266F-48D7-499D-8EF5-F93EF522C35B}" type="presParOf" srcId="{83DDBCF5-2759-4859-90E2-D0BD2620BF98}" destId="{56A020A5-BE53-4BFE-B8A3-797930168231}" srcOrd="3" destOrd="0" presId="urn:microsoft.com/office/officeart/2018/5/layout/IconLeafLabelList"/>
    <dgm:cxn modelId="{B1313C4C-48D5-4654-A4A6-27189CC1AA93}" type="presParOf" srcId="{6E445F0C-A403-41F1-A15B-18C387D39045}" destId="{7A7AF89F-1C6B-4462-8A43-F6461DD5FAAF}" srcOrd="3" destOrd="0" presId="urn:microsoft.com/office/officeart/2018/5/layout/IconLeafLabelList"/>
    <dgm:cxn modelId="{FE396245-798F-45B3-9B98-4D72E9E5D2DC}" type="presParOf" srcId="{6E445F0C-A403-41F1-A15B-18C387D39045}" destId="{7168587F-FB25-4C33-A7E9-4D043EA16C0A}" srcOrd="4" destOrd="0" presId="urn:microsoft.com/office/officeart/2018/5/layout/IconLeafLabelList"/>
    <dgm:cxn modelId="{7453663F-85E4-4BDF-8BEF-CF01AED1FB4E}" type="presParOf" srcId="{7168587F-FB25-4C33-A7E9-4D043EA16C0A}" destId="{A6FC59CC-A2A5-4E6A-AF5D-54D6754B1B0B}" srcOrd="0" destOrd="0" presId="urn:microsoft.com/office/officeart/2018/5/layout/IconLeafLabelList"/>
    <dgm:cxn modelId="{DF101FE9-F25C-4F40-8214-35E8EC86766C}" type="presParOf" srcId="{7168587F-FB25-4C33-A7E9-4D043EA16C0A}" destId="{9536474B-4A73-48BB-97EF-B952F63DB027}" srcOrd="1" destOrd="0" presId="urn:microsoft.com/office/officeart/2018/5/layout/IconLeafLabelList"/>
    <dgm:cxn modelId="{4176AC6C-86C6-43BD-A274-9C8723FED75A}" type="presParOf" srcId="{7168587F-FB25-4C33-A7E9-4D043EA16C0A}" destId="{F76CC3A0-9A02-4D57-98CE-05A316ECD1C2}" srcOrd="2" destOrd="0" presId="urn:microsoft.com/office/officeart/2018/5/layout/IconLeafLabelList"/>
    <dgm:cxn modelId="{C3A061C3-700D-4DB7-B093-12BF813B0370}" type="presParOf" srcId="{7168587F-FB25-4C33-A7E9-4D043EA16C0A}" destId="{36D2C3D6-A9DA-475B-B931-C832C61DCAC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104F2-8FA0-41D4-921F-9F0021072B7E}">
      <dsp:nvSpPr>
        <dsp:cNvPr id="0" name=""/>
        <dsp:cNvSpPr/>
      </dsp:nvSpPr>
      <dsp:spPr>
        <a:xfrm>
          <a:off x="638506" y="14218"/>
          <a:ext cx="1647000" cy="1647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00183D-BD0E-4802-BA62-F0C56EA2EFE9}">
      <dsp:nvSpPr>
        <dsp:cNvPr id="0" name=""/>
        <dsp:cNvSpPr/>
      </dsp:nvSpPr>
      <dsp:spPr>
        <a:xfrm>
          <a:off x="989506" y="365218"/>
          <a:ext cx="945000" cy="945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F9FE97-177E-4F9E-B16C-C947E3C3D045}">
      <dsp:nvSpPr>
        <dsp:cNvPr id="0" name=""/>
        <dsp:cNvSpPr/>
      </dsp:nvSpPr>
      <dsp:spPr>
        <a:xfrm>
          <a:off x="112006" y="2174218"/>
          <a:ext cx="27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Legal Writing Organizations and Publications</a:t>
          </a:r>
        </a:p>
      </dsp:txBody>
      <dsp:txXfrm>
        <a:off x="112006" y="2174218"/>
        <a:ext cx="2700000" cy="720000"/>
      </dsp:txXfrm>
    </dsp:sp>
    <dsp:sp modelId="{2358D20A-9AAF-45A3-B24C-A4F36E465454}">
      <dsp:nvSpPr>
        <dsp:cNvPr id="0" name=""/>
        <dsp:cNvSpPr/>
      </dsp:nvSpPr>
      <dsp:spPr>
        <a:xfrm>
          <a:off x="3811006" y="14218"/>
          <a:ext cx="1647000" cy="1647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EAE966-89FA-435C-8842-56F787DAA809}">
      <dsp:nvSpPr>
        <dsp:cNvPr id="0" name=""/>
        <dsp:cNvSpPr/>
      </dsp:nvSpPr>
      <dsp:spPr>
        <a:xfrm>
          <a:off x="4162006" y="365218"/>
          <a:ext cx="945000" cy="945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A020A5-BE53-4BFE-B8A3-797930168231}">
      <dsp:nvSpPr>
        <dsp:cNvPr id="0" name=""/>
        <dsp:cNvSpPr/>
      </dsp:nvSpPr>
      <dsp:spPr>
        <a:xfrm>
          <a:off x="3284506" y="2174218"/>
          <a:ext cx="27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Ways to Get Involved</a:t>
          </a:r>
        </a:p>
      </dsp:txBody>
      <dsp:txXfrm>
        <a:off x="3284506" y="2174218"/>
        <a:ext cx="2700000" cy="720000"/>
      </dsp:txXfrm>
    </dsp:sp>
    <dsp:sp modelId="{A6FC59CC-A2A5-4E6A-AF5D-54D6754B1B0B}">
      <dsp:nvSpPr>
        <dsp:cNvPr id="0" name=""/>
        <dsp:cNvSpPr/>
      </dsp:nvSpPr>
      <dsp:spPr>
        <a:xfrm>
          <a:off x="6983506" y="14218"/>
          <a:ext cx="1647000" cy="1647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36474B-4A73-48BB-97EF-B952F63DB027}">
      <dsp:nvSpPr>
        <dsp:cNvPr id="0" name=""/>
        <dsp:cNvSpPr/>
      </dsp:nvSpPr>
      <dsp:spPr>
        <a:xfrm>
          <a:off x="7334506" y="365218"/>
          <a:ext cx="945000" cy="945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2C3D6-A9DA-475B-B931-C832C61DCAC6}">
      <dsp:nvSpPr>
        <dsp:cNvPr id="0" name=""/>
        <dsp:cNvSpPr/>
      </dsp:nvSpPr>
      <dsp:spPr>
        <a:xfrm>
          <a:off x="6457006" y="2174218"/>
          <a:ext cx="27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Reasons to Get Involved</a:t>
          </a:r>
        </a:p>
      </dsp:txBody>
      <dsp:txXfrm>
        <a:off x="6457006" y="2174218"/>
        <a:ext cx="27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9A5DD-4B99-3E48-8ED0-8A68E0DCA027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F8C0B-DDCB-FD4C-B3A8-B9273CAE5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83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8C0B-DDCB-FD4C-B3A8-B9273CAE54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33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8C0B-DDCB-FD4C-B3A8-B9273CAE54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24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from LWI website.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8C0B-DDCB-FD4C-B3A8-B9273CAE54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69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from LWI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8C0B-DDCB-FD4C-B3A8-B9273CAE54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87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from SEALS 2019.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8C0B-DDCB-FD4C-B3A8-B9273CAE54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0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12/13/21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863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12/13/21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17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12/13/21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83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12/13/21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16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12/13/21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767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12/13/21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55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12/13/21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36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12/13/21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1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12/13/21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65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12/13/21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12/13/21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249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12/13/21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9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88" r:id="rId4"/>
    <p:sldLayoutId id="2147483689" r:id="rId5"/>
    <p:sldLayoutId id="2147483695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2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nt growing in the gaps of a path">
            <a:extLst>
              <a:ext uri="{FF2B5EF4-FFF2-40B4-BE49-F238E27FC236}">
                <a16:creationId xmlns:a16="http://schemas.microsoft.com/office/drawing/2014/main" id="{AD71D08E-0E43-4606-B2BF-EF3625BAE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8" r="8296" b="2"/>
          <a:stretch/>
        </p:blipFill>
        <p:spPr>
          <a:xfrm>
            <a:off x="4646383" y="10"/>
            <a:ext cx="7545616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6221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977" y="164592"/>
            <a:ext cx="4334256" cy="652881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9CD37-FC4C-8B42-8777-FFBBCF2F8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524" y="1340361"/>
            <a:ext cx="3729162" cy="3341700"/>
          </a:xfrm>
        </p:spPr>
        <p:txBody>
          <a:bodyPr>
            <a:normAutofit/>
          </a:bodyPr>
          <a:lstStyle/>
          <a:p>
            <a:r>
              <a:rPr lang="en-US" sz="2200" dirty="0"/>
              <a:t>Joining the National Legal Writing Community through Service 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B240E3-D1D7-8845-A9DD-7BFF5DED6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284" y="4731476"/>
            <a:ext cx="3793642" cy="970905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Suzanne Rowe</a:t>
            </a:r>
          </a:p>
          <a:p>
            <a:r>
              <a:rPr lang="en-US" dirty="0">
                <a:solidFill>
                  <a:schemeClr val="tx1"/>
                </a:solidFill>
              </a:rPr>
              <a:t>University of Oregon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School of Law</a:t>
            </a:r>
          </a:p>
        </p:txBody>
      </p:sp>
    </p:spTree>
    <p:extLst>
      <p:ext uri="{BB962C8B-B14F-4D97-AF65-F5344CB8AC3E}">
        <p14:creationId xmlns:p14="http://schemas.microsoft.com/office/powerpoint/2010/main" val="1795591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55666-D86C-4C46-8F5C-25BD54130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0A9BC-DECA-104A-864D-C66CE523C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24" y="559477"/>
            <a:ext cx="5647076" cy="5475563"/>
          </a:xfrm>
        </p:spPr>
        <p:txBody>
          <a:bodyPr anchor="ctr">
            <a:normAutofit/>
          </a:bodyPr>
          <a:lstStyle/>
          <a:p>
            <a:r>
              <a:rPr lang="en-US" sz="2000" dirty="0"/>
              <a:t>Learn about legal writing</a:t>
            </a:r>
          </a:p>
          <a:p>
            <a:r>
              <a:rPr lang="en-US" sz="2000" dirty="0"/>
              <a:t>Find a mentor</a:t>
            </a:r>
          </a:p>
          <a:p>
            <a:r>
              <a:rPr lang="en-US" sz="2000" dirty="0"/>
              <a:t>Find a cohort</a:t>
            </a:r>
          </a:p>
          <a:p>
            <a:r>
              <a:rPr lang="en-US" sz="2000" dirty="0"/>
              <a:t>Get ideas for scholarship</a:t>
            </a:r>
          </a:p>
          <a:p>
            <a:r>
              <a:rPr lang="en-US" sz="2000" dirty="0"/>
              <a:t>Develop a reputation</a:t>
            </a:r>
          </a:p>
          <a:p>
            <a:endParaRPr lang="en-US" sz="2000" dirty="0"/>
          </a:p>
          <a:p>
            <a:r>
              <a:rPr lang="en-US" sz="2000" dirty="0"/>
              <a:t>Other service: supporting students, serving on faculty committees, taking on school initiatives</a:t>
            </a:r>
          </a:p>
        </p:txBody>
      </p:sp>
    </p:spTree>
    <p:extLst>
      <p:ext uri="{BB962C8B-B14F-4D97-AF65-F5344CB8AC3E}">
        <p14:creationId xmlns:p14="http://schemas.microsoft.com/office/powerpoint/2010/main" val="958448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mpty speech bubbles">
            <a:extLst>
              <a:ext uri="{FF2B5EF4-FFF2-40B4-BE49-F238E27FC236}">
                <a16:creationId xmlns:a16="http://schemas.microsoft.com/office/drawing/2014/main" id="{B08E2752-1F55-44AB-B47E-15E1B873C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37" r="14642" b="-1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751E3-845A-5249-BB0E-F4A586969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sz="4000"/>
              <a:t>How to say, “No.”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A3BA8-8CD2-1E4B-93DD-2CFDC1429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r>
              <a:rPr lang="en-US" dirty="0"/>
              <a:t>Thanks for thinking of me.</a:t>
            </a:r>
          </a:p>
          <a:p>
            <a:r>
              <a:rPr lang="en-US" dirty="0"/>
              <a:t>I’m not able to take on additional obligations now.</a:t>
            </a:r>
          </a:p>
          <a:p>
            <a:r>
              <a:rPr lang="en-US" dirty="0"/>
              <a:t>I hope you’ll think of me in the future.</a:t>
            </a:r>
          </a:p>
          <a:p>
            <a:r>
              <a:rPr lang="en-US" dirty="0"/>
              <a:t>Is there a small way to help now?</a:t>
            </a:r>
          </a:p>
        </p:txBody>
      </p:sp>
    </p:spTree>
    <p:extLst>
      <p:ext uri="{BB962C8B-B14F-4D97-AF65-F5344CB8AC3E}">
        <p14:creationId xmlns:p14="http://schemas.microsoft.com/office/powerpoint/2010/main" val="201651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BEBBBF70-6ABC-46E8-A293-73A60B8E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5388887-43DC-4FAF-9400-7925701AF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707058-E183-684D-AFC2-677D05D6F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916670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400" cap="all" spc="-100"/>
              <a:t>Welcome to Legal Writing!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F2FD4B7-706B-4F5C-A0C7-7D69677C7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6E6DC6E-1FA3-4048-B867-BDB51763F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E066135-B6C1-4001-B7CC-53A443DF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3AD82B4-5F4B-4968-B15E-29DCF8592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Pencil">
            <a:extLst>
              <a:ext uri="{FF2B5EF4-FFF2-40B4-BE49-F238E27FC236}">
                <a16:creationId xmlns:a16="http://schemas.microsoft.com/office/drawing/2014/main" id="{DE2BD939-9EFE-42F8-AB7D-CBBA277EF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1170" y="1561990"/>
            <a:ext cx="3752067" cy="375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23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D6CD28-D147-4DC0-A5FF-335351C7D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CDDF69-9963-4CB8-8441-2D6CA2C66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199"/>
            <a:ext cx="11281609" cy="21461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B53A5F-63B3-4E86-93F7-275390D70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0453"/>
            <a:ext cx="10954512" cy="1819656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1AF0DB-9719-B24A-AA49-3C472AC2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94" y="844481"/>
            <a:ext cx="10058400" cy="1371600"/>
          </a:xfrm>
        </p:spPr>
        <p:txBody>
          <a:bodyPr>
            <a:norm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8D3C558-AE89-474D-9074-497C000515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3618710"/>
              </p:ext>
            </p:extLst>
          </p:nvPr>
        </p:nvGraphicFramePr>
        <p:xfrm>
          <a:off x="1473200" y="3060562"/>
          <a:ext cx="9269012" cy="2908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2684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7F1EC59-4467-445D-94FC-4C3782A2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B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1501B1-517F-2A4E-914A-57E82FF81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3716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Legal Writing Organizations and Publications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0D53BE-01F0-4E5F-95AA-221923B43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753652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44167-0E7E-44F2-B91B-73D0F9655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2F13EC-BE69-4C73-AD13-129C53A1D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31FA10A-2E44-4D64-AD47-3EEC26AEE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5" y="650015"/>
            <a:ext cx="2765758" cy="2142694"/>
          </a:xfrm>
          <a:prstGeom prst="rect">
            <a:avLst/>
          </a:prstGeom>
          <a:solidFill>
            <a:srgbClr val="48B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483EFFB-E3B2-4AF9-A542-1A4030FA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0340AA-D66F-414B-A355-799E0FF8E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54" y="1279565"/>
            <a:ext cx="2314490" cy="69522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E63397E-9222-4BCE-A1CE-733CC8D73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0AD413-B54E-674B-A323-9AEEB8415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06" y="4254032"/>
            <a:ext cx="1384013" cy="6256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96496-2E04-A045-A227-2412F0213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4995" y="2103119"/>
            <a:ext cx="3732245" cy="410995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</a:rPr>
              <a:t>MAJOR ORGANIZATIONS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FFFFFF"/>
                </a:solidFill>
              </a:rPr>
              <a:t>Legal Writing Institute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FFFFFF"/>
                </a:solidFill>
              </a:rPr>
              <a:t>Association of Legal Writing Directors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FFFFFF"/>
                </a:solidFill>
              </a:rPr>
              <a:t>AALS Section of Legal Writing, Reasoning, and Research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FFFFFF"/>
                </a:solidFill>
              </a:rPr>
              <a:t>Others: SEALS, Scribes, WAR, etc.</a:t>
            </a:r>
          </a:p>
          <a:p>
            <a:pPr>
              <a:lnSpc>
                <a:spcPct val="100000"/>
              </a:lnSpc>
            </a:pPr>
            <a:endParaRPr lang="en-US" sz="1400" dirty="0">
              <a:solidFill>
                <a:srgbClr val="FFFFFF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</a:rPr>
              <a:t>Publications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FFFFFF"/>
                </a:solidFill>
              </a:rPr>
              <a:t>Peer edited journals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solidFill>
                  <a:srgbClr val="FFFFFF"/>
                </a:solidFill>
              </a:rPr>
              <a:t>Legal Writing (LWI)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solidFill>
                  <a:srgbClr val="FFFFFF"/>
                </a:solidFill>
              </a:rPr>
              <a:t>LC&amp;R (ALWD)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FFFFFF"/>
                </a:solidFill>
              </a:rPr>
              <a:t>Others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solidFill>
                  <a:srgbClr val="FFFFFF"/>
                </a:solidFill>
              </a:rPr>
              <a:t>The Second Draft (LWI)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solidFill>
                  <a:srgbClr val="FFFFFF"/>
                </a:solidFill>
              </a:rPr>
              <a:t>Perspectives (West/Thomson Reuters)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solidFill>
                  <a:srgbClr val="FFFFFF"/>
                </a:solidFill>
              </a:rPr>
              <a:t>AALS Newsletter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solidFill>
                  <a:srgbClr val="FFFFFF"/>
                </a:solidFill>
              </a:rPr>
              <a:t>Proceedings</a:t>
            </a:r>
          </a:p>
          <a:p>
            <a:pPr marL="274320" lvl="1" indent="0">
              <a:lnSpc>
                <a:spcPct val="100000"/>
              </a:lnSpc>
              <a:buNone/>
            </a:pP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8A2D28C-504B-364D-8240-765B5388A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801" y="4449353"/>
            <a:ext cx="1328593" cy="4905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D33D1C-BC42-6F46-80A5-515C711D8A01}"/>
              </a:ext>
            </a:extLst>
          </p:cNvPr>
          <p:cNvSpPr txBox="1"/>
          <p:nvPr/>
        </p:nvSpPr>
        <p:spPr>
          <a:xfrm>
            <a:off x="2137719" y="496741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41CC51-7272-3C49-BF84-AC0DEA15D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453" y="5233963"/>
            <a:ext cx="1514760" cy="6128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473997D-CE7F-F04D-8B63-6B16F235FE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905" y="2489365"/>
            <a:ext cx="1907628" cy="606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9E8600-83A4-9E45-BCF2-68AF69A7E9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3069" y="4093412"/>
            <a:ext cx="2352928" cy="486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275EB8-267E-E04F-87D8-A5DA038838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5108" y="3366002"/>
            <a:ext cx="2149772" cy="4334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9FEC7A-5D30-454D-BF88-56E105C78E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0553" y="4741459"/>
            <a:ext cx="634713" cy="64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52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Pencil">
            <a:extLst>
              <a:ext uri="{FF2B5EF4-FFF2-40B4-BE49-F238E27FC236}">
                <a16:creationId xmlns:a16="http://schemas.microsoft.com/office/drawing/2014/main" id="{C3C5C718-ED6D-498B-8CD7-F006E1C17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654" y="751821"/>
            <a:ext cx="5367165" cy="53671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9CC516-322C-E444-BD6C-4CBC6C458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643928"/>
          </a:xfrm>
        </p:spPr>
        <p:txBody>
          <a:bodyPr>
            <a:normAutofit/>
          </a:bodyPr>
          <a:lstStyle/>
          <a:p>
            <a:r>
              <a:rPr lang="en-US" sz="4400" dirty="0"/>
              <a:t>Write!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745D3-4F45-1D4E-A480-201B3053B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385390"/>
            <a:ext cx="4472922" cy="3649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+mj-lt"/>
              </a:rPr>
              <a:t>Edit!</a:t>
            </a:r>
          </a:p>
        </p:txBody>
      </p:sp>
    </p:spTree>
    <p:extLst>
      <p:ext uri="{BB962C8B-B14F-4D97-AF65-F5344CB8AC3E}">
        <p14:creationId xmlns:p14="http://schemas.microsoft.com/office/powerpoint/2010/main" val="168652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228FF94-5698-A242-8EAF-E5472D6446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3111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E78198-FD76-6943-B8C9-AFDE2404C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/>
              <a:t>Getting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97B0E-557F-CC4E-B608-44B278CAA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Join a committee</a:t>
            </a:r>
          </a:p>
          <a:p>
            <a:r>
              <a:rPr lang="en-US" sz="1700" dirty="0"/>
              <a:t>Embrace your passion </a:t>
            </a:r>
          </a:p>
          <a:p>
            <a:pPr lvl="1"/>
            <a:r>
              <a:rPr lang="en-US" sz="1700" dirty="0"/>
              <a:t>diversity, connections to the bar, scholarship, teaching, online learning</a:t>
            </a:r>
          </a:p>
          <a:p>
            <a:r>
              <a:rPr lang="en-US" sz="1700" dirty="0"/>
              <a:t>Not </a:t>
            </a:r>
          </a:p>
          <a:p>
            <a:pPr lvl="1"/>
            <a:r>
              <a:rPr lang="en-US" sz="1700" dirty="0"/>
              <a:t>program planning for a major conferences</a:t>
            </a:r>
          </a:p>
          <a:p>
            <a:pPr lvl="1"/>
            <a:r>
              <a:rPr lang="en-US" sz="1700" dirty="0"/>
              <a:t>survey or ALWD Guide</a:t>
            </a:r>
          </a:p>
          <a:p>
            <a:pPr lvl="1"/>
            <a:r>
              <a:rPr lang="en-US" sz="1700" dirty="0"/>
              <a:t>awards or nominations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2336555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1361653-1899-40D5-AFDF-07D88AD01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8F0425-DCEB-462D-A06F-7DFDD2FDF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883" y="805445"/>
            <a:ext cx="3616369" cy="5244498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7" name="Graphic 6" descr="Handshake">
            <a:extLst>
              <a:ext uri="{FF2B5EF4-FFF2-40B4-BE49-F238E27FC236}">
                <a16:creationId xmlns:a16="http://schemas.microsoft.com/office/drawing/2014/main" id="{ADAFE5CC-4D29-4D23-A850-639B7EBAA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8219" y="1948697"/>
            <a:ext cx="2957993" cy="295799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A70624B-2458-4127-BF8B-A209062ED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8001" y="255102"/>
            <a:ext cx="6705400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AE5E18-89E5-4B66-A4ED-71860A613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2592" y="393365"/>
            <a:ext cx="6364719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CACE-93E5-7041-BC22-3CF95E16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4" y="892120"/>
            <a:ext cx="5447250" cy="1645920"/>
          </a:xfrm>
        </p:spPr>
        <p:txBody>
          <a:bodyPr>
            <a:normAutofit/>
          </a:bodyPr>
          <a:lstStyle/>
          <a:p>
            <a:r>
              <a:rPr lang="en-US"/>
              <a:t>Developing a Reputation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04A5F8-2614-ED4C-B41F-A484F7FDD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873" y="2679192"/>
            <a:ext cx="5447251" cy="3291840"/>
          </a:xfrm>
        </p:spPr>
        <p:txBody>
          <a:bodyPr>
            <a:normAutofit/>
          </a:bodyPr>
          <a:lstStyle/>
          <a:p>
            <a:r>
              <a:rPr lang="en-US" dirty="0"/>
              <a:t>Show up</a:t>
            </a:r>
          </a:p>
          <a:p>
            <a:r>
              <a:rPr lang="en-US" dirty="0"/>
              <a:t>Listen</a:t>
            </a:r>
          </a:p>
          <a:p>
            <a:r>
              <a:rPr lang="en-US" dirty="0"/>
              <a:t>Contribute</a:t>
            </a:r>
          </a:p>
          <a:p>
            <a:r>
              <a:rPr lang="en-US" dirty="0"/>
              <a:t>Respond to emails</a:t>
            </a:r>
          </a:p>
          <a:p>
            <a:r>
              <a:rPr lang="en-US" dirty="0"/>
              <a:t>Offer to help</a:t>
            </a:r>
          </a:p>
          <a:p>
            <a:r>
              <a:rPr lang="en-US" dirty="0"/>
              <a:t>Don’t overcommit</a:t>
            </a:r>
          </a:p>
          <a:p>
            <a:r>
              <a:rPr lang="en-US" dirty="0"/>
              <a:t>Assume people want to get to know you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65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3EBFBD2-DA69-40F0-9B41-6AA12C08F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E085B8-E6D9-4530-9AE3-4C2B79CE4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0CF08A-D573-6F45-8077-3F9402F4A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934" y="642593"/>
            <a:ext cx="6736084" cy="1744183"/>
          </a:xfrm>
        </p:spPr>
        <p:txBody>
          <a:bodyPr>
            <a:normAutofit/>
          </a:bodyPr>
          <a:lstStyle/>
          <a:p>
            <a:r>
              <a:rPr lang="en-US"/>
              <a:t>Attend a conference</a:t>
            </a:r>
            <a:endParaRPr lang="en-US" dirty="0"/>
          </a:p>
        </p:txBody>
      </p:sp>
      <p:pic>
        <p:nvPicPr>
          <p:cNvPr id="5" name="Picture 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F0ABF34-9BFC-5F4F-9F70-40570C04AA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05" r="17780" b="-1"/>
          <a:stretch/>
        </p:blipFill>
        <p:spPr>
          <a:xfrm>
            <a:off x="8024833" y="318005"/>
            <a:ext cx="3826547" cy="19801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0A574-973C-284A-BE47-57FDA8DC5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4" y="2386584"/>
            <a:ext cx="6608101" cy="3648456"/>
          </a:xfrm>
        </p:spPr>
        <p:txBody>
          <a:bodyPr>
            <a:normAutofit/>
          </a:bodyPr>
          <a:lstStyle/>
          <a:p>
            <a:r>
              <a:rPr lang="en-US" sz="1800" dirty="0"/>
              <a:t>LWI (even years)</a:t>
            </a:r>
          </a:p>
          <a:p>
            <a:r>
              <a:rPr lang="en-US" sz="1800" dirty="0"/>
              <a:t>ALWD (odd years)</a:t>
            </a:r>
          </a:p>
          <a:p>
            <a:r>
              <a:rPr lang="en-US" sz="1800" dirty="0"/>
              <a:t>AALS and SEALS (annually)</a:t>
            </a:r>
          </a:p>
          <a:p>
            <a:r>
              <a:rPr lang="en-US" sz="1800" dirty="0"/>
              <a:t>Applied Storytelling (odd years)</a:t>
            </a:r>
          </a:p>
          <a:p>
            <a:r>
              <a:rPr lang="en-US" sz="1800" dirty="0"/>
              <a:t>Regional conferences</a:t>
            </a:r>
          </a:p>
          <a:p>
            <a:pPr lvl="1"/>
            <a:r>
              <a:rPr lang="en-US" dirty="0"/>
              <a:t>Rocky Mountain (annually)</a:t>
            </a:r>
          </a:p>
          <a:p>
            <a:pPr lvl="1"/>
            <a:r>
              <a:rPr lang="en-US" dirty="0"/>
              <a:t>Western States (annually)</a:t>
            </a:r>
          </a:p>
          <a:p>
            <a:pPr lvl="1"/>
            <a:r>
              <a:rPr lang="en-US" dirty="0"/>
              <a:t>Central States (odd years)</a:t>
            </a:r>
          </a:p>
          <a:p>
            <a:pPr lvl="1"/>
            <a:r>
              <a:rPr lang="en-US" dirty="0"/>
              <a:t>Empire State (odd years)</a:t>
            </a:r>
          </a:p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2304C2-1AD0-4AFD-93A0-BB1D998E0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737877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7" name="Picture 6" descr="A picture containing person, indoor, table, people&#10;&#10;Description automatically generated">
            <a:extLst>
              <a:ext uri="{FF2B5EF4-FFF2-40B4-BE49-F238E27FC236}">
                <a16:creationId xmlns:a16="http://schemas.microsoft.com/office/drawing/2014/main" id="{418C8045-BABF-1343-B59B-F2ED8FAD65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6" r="-1" b="29763"/>
          <a:stretch/>
        </p:blipFill>
        <p:spPr>
          <a:xfrm>
            <a:off x="7972615" y="2380488"/>
            <a:ext cx="3981643" cy="2078737"/>
          </a:xfrm>
          <a:prstGeom prst="rect">
            <a:avLst/>
          </a:prstGeom>
        </p:spPr>
      </p:pic>
      <p:pic>
        <p:nvPicPr>
          <p:cNvPr id="9" name="Picture 8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78FA93EE-DA9C-204B-8012-D01EA4936C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94" r="1091"/>
          <a:stretch/>
        </p:blipFill>
        <p:spPr>
          <a:xfrm>
            <a:off x="7972613" y="4541520"/>
            <a:ext cx="3981643" cy="20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0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wome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DC8594E2-5184-1D41-984E-69DD48AE7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065175"/>
            <a:ext cx="2450063" cy="1837547"/>
          </a:xfrm>
          <a:prstGeom prst="rect">
            <a:avLst/>
          </a:prstGeom>
        </p:spPr>
      </p:pic>
      <p:pic>
        <p:nvPicPr>
          <p:cNvPr id="7" name="Picture 6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94AB42A7-0F41-FE40-92FB-D69E8B06B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397" y="1092739"/>
            <a:ext cx="2450063" cy="1782420"/>
          </a:xfrm>
          <a:prstGeom prst="rect">
            <a:avLst/>
          </a:prstGeom>
        </p:spPr>
      </p:pic>
      <p:pic>
        <p:nvPicPr>
          <p:cNvPr id="5" name="Picture 4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7BF54183-FBF7-F841-8060-9C356EA53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68" y="3560494"/>
            <a:ext cx="5060992" cy="2669673"/>
          </a:xfrm>
          <a:prstGeom prst="rect">
            <a:avLst/>
          </a:prstGeom>
        </p:spPr>
      </p:pic>
      <p:sp>
        <p:nvSpPr>
          <p:cNvPr id="35" name="Rectangle 29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1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FCBE7-BFAB-FA42-BE0C-A1A8E802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804073"/>
            <a:ext cx="4602152" cy="1345449"/>
          </a:xfrm>
        </p:spPr>
        <p:txBody>
          <a:bodyPr>
            <a:normAutofit/>
          </a:bodyPr>
          <a:lstStyle/>
          <a:p>
            <a:r>
              <a:rPr lang="en-US" sz="4000"/>
              <a:t>At conferences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5894C-C2A8-7F48-A5AC-499EF475A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303563"/>
            <a:ext cx="4602152" cy="3715424"/>
          </a:xfrm>
        </p:spPr>
        <p:txBody>
          <a:bodyPr>
            <a:normAutofit/>
          </a:bodyPr>
          <a:lstStyle/>
          <a:p>
            <a:r>
              <a:rPr lang="en-US" dirty="0"/>
              <a:t>Find a friend</a:t>
            </a:r>
          </a:p>
          <a:p>
            <a:r>
              <a:rPr lang="en-US" dirty="0"/>
              <a:t>Don’t be shy</a:t>
            </a:r>
          </a:p>
          <a:p>
            <a:r>
              <a:rPr lang="en-US" dirty="0"/>
              <a:t>Talk to speakers afterwards</a:t>
            </a:r>
          </a:p>
          <a:p>
            <a:r>
              <a:rPr lang="en-US" dirty="0"/>
              <a:t>Send thanks afterwards</a:t>
            </a:r>
          </a:p>
          <a:p>
            <a:endParaRPr lang="en-US" dirty="0"/>
          </a:p>
          <a:p>
            <a:r>
              <a:rPr lang="en-US" dirty="0"/>
              <a:t>PRESENT!</a:t>
            </a:r>
          </a:p>
          <a:p>
            <a:r>
              <a:rPr lang="en-US" dirty="0"/>
              <a:t>Share your new ideas</a:t>
            </a:r>
          </a:p>
          <a:p>
            <a:r>
              <a:rPr lang="en-US" dirty="0"/>
              <a:t>Join a group presentation</a:t>
            </a:r>
          </a:p>
          <a:p>
            <a:endParaRPr lang="en-US" dirty="0"/>
          </a:p>
          <a:p>
            <a:r>
              <a:rPr lang="en-US" dirty="0"/>
              <a:t>SOCIALIZE!</a:t>
            </a:r>
          </a:p>
        </p:txBody>
      </p:sp>
    </p:spTree>
    <p:extLst>
      <p:ext uri="{BB962C8B-B14F-4D97-AF65-F5344CB8AC3E}">
        <p14:creationId xmlns:p14="http://schemas.microsoft.com/office/powerpoint/2010/main" val="356501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AE283-6994-9D4B-BEC1-B97F0318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 much does service matter?</a:t>
            </a:r>
            <a:br>
              <a:rPr lang="en-US" dirty="0"/>
            </a:br>
            <a:br>
              <a:rPr lang="en-US" dirty="0"/>
            </a:br>
            <a:r>
              <a:rPr lang="en-US" sz="1800" dirty="0"/>
              <a:t>(It depends on the school.)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015A945-1911-C246-89AC-9FDE552AC9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3167129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333013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413224"/>
      </a:dk2>
      <a:lt2>
        <a:srgbClr val="E8E2E7"/>
      </a:lt2>
      <a:accent1>
        <a:srgbClr val="48B758"/>
      </a:accent1>
      <a:accent2>
        <a:srgbClr val="5BB13B"/>
      </a:accent2>
      <a:accent3>
        <a:srgbClr val="8CAC44"/>
      </a:accent3>
      <a:accent4>
        <a:srgbClr val="AFA23A"/>
      </a:accent4>
      <a:accent5>
        <a:srgbClr val="C3854D"/>
      </a:accent5>
      <a:accent6>
        <a:srgbClr val="B1423B"/>
      </a:accent6>
      <a:hlink>
        <a:srgbClr val="A37C36"/>
      </a:hlink>
      <a:folHlink>
        <a:srgbClr val="7F7F7F"/>
      </a:folHlink>
    </a:clrScheme>
    <a:fontScheme name="Savon">
      <a:majorFont>
        <a:latin typeface="Century School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1421</TotalTime>
  <Words>353</Words>
  <Application>Microsoft Macintosh PowerPoint</Application>
  <PresentationFormat>Widescreen</PresentationFormat>
  <Paragraphs>86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Century Schoolbook</vt:lpstr>
      <vt:lpstr>Franklin Gothic Book</vt:lpstr>
      <vt:lpstr>Garamond</vt:lpstr>
      <vt:lpstr>SavonVTI</vt:lpstr>
      <vt:lpstr>Joining the National Legal Writing Community through Service </vt:lpstr>
      <vt:lpstr>PowerPoint Presentation</vt:lpstr>
      <vt:lpstr>Legal Writing Organizations and Publications</vt:lpstr>
      <vt:lpstr>Write! </vt:lpstr>
      <vt:lpstr>Getting Involved</vt:lpstr>
      <vt:lpstr>Developing a Reputation</vt:lpstr>
      <vt:lpstr>Attend a conference</vt:lpstr>
      <vt:lpstr>At conferences</vt:lpstr>
      <vt:lpstr>How much does service matter?  (It depends on the school.)</vt:lpstr>
      <vt:lpstr>WHY?</vt:lpstr>
      <vt:lpstr>How to say, “No.”</vt:lpstr>
      <vt:lpstr>Welcome to Legal Writing!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Joining the National Legal Writing Community through Service </dc:title>
  <dc:creator>Suzanne Rowe</dc:creator>
  <cp:lastModifiedBy>Suzanne Rowe</cp:lastModifiedBy>
  <cp:revision>5</cp:revision>
  <dcterms:created xsi:type="dcterms:W3CDTF">2021-12-02T21:55:49Z</dcterms:created>
  <dcterms:modified xsi:type="dcterms:W3CDTF">2021-12-13T17:31:38Z</dcterms:modified>
</cp:coreProperties>
</file>