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302" r:id="rId3"/>
    <p:sldId id="303" r:id="rId4"/>
    <p:sldId id="304" r:id="rId5"/>
    <p:sldId id="305" r:id="rId6"/>
    <p:sldId id="306" r:id="rId7"/>
    <p:sldId id="307" r:id="rId8"/>
    <p:sldId id="30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1BA5"/>
    <a:srgbClr val="271EA2"/>
    <a:srgbClr val="1C1C1C"/>
    <a:srgbClr val="CC0099"/>
    <a:srgbClr val="AE13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54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38468-E7B5-4BE2-89CE-B30E025F4A08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B59D0-CEA8-4E62-A008-0E8E57B7E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6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3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3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7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0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8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70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3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3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9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3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B515A-9302-4171-8E6B-84D55AF06004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E91B5-FE1C-409C-AEA2-E72CDEA1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5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" y="76200"/>
            <a:ext cx="8961120" cy="1280160"/>
          </a:xfrm>
          <a:prstGeom prst="roundRect">
            <a:avLst>
              <a:gd name="adj" fmla="val 1225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73757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Caring for Our Students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7160" y="1417320"/>
            <a:ext cx="8869680" cy="5303520"/>
          </a:xfrm>
          <a:prstGeom prst="roundRect">
            <a:avLst>
              <a:gd name="adj" fmla="val 3592"/>
            </a:avLst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Cathy Davidson blog: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“The Single Most Essential Requirement in Designing a Fall Online Course”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“Our students are learning from a place of dislocation, anxiety, anger, and trauma. So are we.”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“We need to be human first, 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professor second.”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563B29-0EDF-4E48-8FA0-894EFD5A2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4404360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16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" y="76200"/>
            <a:ext cx="8961120" cy="1280160"/>
          </a:xfrm>
          <a:prstGeom prst="roundRect">
            <a:avLst>
              <a:gd name="adj" fmla="val 1225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73757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Ideas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7160" y="1417320"/>
            <a:ext cx="8869680" cy="5303520"/>
          </a:xfrm>
          <a:prstGeom prst="roundRect">
            <a:avLst>
              <a:gd name="adj" fmla="val 3592"/>
            </a:avLst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9530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Express Syllabus Language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Thoughtful Structure of Suggested Well-Being Readings and Exercises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Periodic Check-Ins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Easy Access to Well-Being Resources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742C1E-8A2E-4CAC-B41E-88AF1897D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512" y="460875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13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" y="76200"/>
            <a:ext cx="8961120" cy="1280160"/>
          </a:xfrm>
          <a:prstGeom prst="roundRect">
            <a:avLst>
              <a:gd name="adj" fmla="val 1225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73757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Syllabus Language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7160" y="1417320"/>
            <a:ext cx="8869680" cy="5303520"/>
          </a:xfrm>
          <a:prstGeom prst="roundRect">
            <a:avLst>
              <a:gd name="adj" fmla="val 3592"/>
            </a:avLst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18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Acknowledge well-being as a part of our course (include in Learning Outcomes)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Model vulnerability in syllabus language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Offer a helpful/inspiring well-being quote?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Brafford’s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Well-Being Toolkit: “Well-being is a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team sport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Virginia’s Comment 7 to Model Rule 1.1: Well-being is an important aspect of attorney competence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23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" y="76200"/>
            <a:ext cx="8961120" cy="1280160"/>
          </a:xfrm>
          <a:prstGeom prst="roundRect">
            <a:avLst>
              <a:gd name="adj" fmla="val 1225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73757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Well-Being Readings and Exercises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7160" y="1417320"/>
            <a:ext cx="8869680" cy="5303520"/>
          </a:xfrm>
          <a:prstGeom prst="roundRect">
            <a:avLst>
              <a:gd name="adj" fmla="val 3592"/>
            </a:avLst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18" y="1524000"/>
            <a:ext cx="8752482" cy="50292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Cultivate a well-being subcommittee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Incorporate (optional and recommended) well-being readings and exercises into the syllabus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Timing: pivotal junctures throughout both semesters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Orientation/Week 1 (values, strengths, voice)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Before Memo 1 conferences (receiving feedback)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Receiving Memo 1 grades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Before exams (stress, anxiety)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Post-semester and receiving Fall semester grades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27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" y="76200"/>
            <a:ext cx="8961120" cy="1280160"/>
          </a:xfrm>
          <a:prstGeom prst="roundRect">
            <a:avLst>
              <a:gd name="adj" fmla="val 1225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73757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Readings/Exercises (Fall)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7160" y="1417320"/>
            <a:ext cx="8869680" cy="5303520"/>
          </a:xfrm>
          <a:prstGeom prst="roundRect">
            <a:avLst>
              <a:gd name="adj" fmla="val 3592"/>
            </a:avLst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18" y="1524000"/>
            <a:ext cx="8752482" cy="50292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Introduction to ABA Lawyer Well-Being Task Force Report (5 pages)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to Be Happier worksheet (Toolkit)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VIA-Character Strengths Survey and Use Your Strengths worksheet (Toolkit)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Berkeley’s Finding Silver Linings exercise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Kelly McGonigal: Stress TED Talk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**Resources on Zoom fatigue and pandemic stress</a:t>
            </a:r>
          </a:p>
        </p:txBody>
      </p:sp>
    </p:spTree>
    <p:extLst>
      <p:ext uri="{BB962C8B-B14F-4D97-AF65-F5344CB8AC3E}">
        <p14:creationId xmlns:p14="http://schemas.microsoft.com/office/powerpoint/2010/main" val="3396954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" y="76200"/>
            <a:ext cx="8961120" cy="1280160"/>
          </a:xfrm>
          <a:prstGeom prst="roundRect">
            <a:avLst>
              <a:gd name="adj" fmla="val 1225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73757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Readings/Exercises (Spring)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7160" y="1417320"/>
            <a:ext cx="8869680" cy="5303520"/>
          </a:xfrm>
          <a:prstGeom prst="roundRect">
            <a:avLst>
              <a:gd name="adj" fmla="val 3592"/>
            </a:avLst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18" y="1524000"/>
            <a:ext cx="8752482" cy="4953000"/>
          </a:xfrm>
        </p:spPr>
        <p:txBody>
          <a:bodyPr>
            <a:norm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ABA for Law Students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blogs about grades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“Grades Are Not Your Story, YOU Are Your Story”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Mindset Assessment Profile (Mindset Works)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Psychological Capital worksheet (Toolkit)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Grow Your Gratitude worksheet (Toolkit)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End-of-semester well-being/values reflection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5354E4-26A5-4D94-AC90-AAAC4FA81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959" y="5039552"/>
            <a:ext cx="2438400" cy="150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438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" y="76200"/>
            <a:ext cx="8961120" cy="1280160"/>
          </a:xfrm>
          <a:prstGeom prst="roundRect">
            <a:avLst>
              <a:gd name="adj" fmla="val 1225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73757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Follow-Up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7160" y="1417320"/>
            <a:ext cx="8869680" cy="5303520"/>
          </a:xfrm>
          <a:prstGeom prst="roundRect">
            <a:avLst>
              <a:gd name="adj" fmla="val 3592"/>
            </a:avLst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18" y="1524000"/>
            <a:ext cx="8752482" cy="49530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Periodic check-ins with students during conferences and over email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Make additional well-being resources readily accessible on our course webpages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Examples: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Link to Anne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Brafford’s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Well-Being Toolkit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Books on well-being topics for law students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Well-being apps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Webinars for law students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9F13EB-CF73-47E2-8767-52FB63A39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0" y="4967999"/>
            <a:ext cx="1361501" cy="156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04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" y="76200"/>
            <a:ext cx="8961120" cy="1280160"/>
          </a:xfrm>
          <a:prstGeom prst="roundRect">
            <a:avLst>
              <a:gd name="adj" fmla="val 12250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73757"/>
          </a:xfrm>
        </p:spPr>
        <p:txBody>
          <a:bodyPr>
            <a:normAutofit/>
          </a:bodyPr>
          <a:lstStyle/>
          <a:p>
            <a:pPr lvl="1" algn="l">
              <a:defRPr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Carry Each Other!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37160" y="1417320"/>
            <a:ext cx="8869680" cy="5303520"/>
          </a:xfrm>
          <a:prstGeom prst="roundRect">
            <a:avLst>
              <a:gd name="adj" fmla="val 3592"/>
            </a:avLst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Please reach out!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I’d love to connect with you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Professor Heidi K. Brown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heidi.brown@brooklaw.edu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B9EBBF-B9E8-45CE-B5A4-9C4C62D80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612" y="441960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95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10448</TotalTime>
  <Words>375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Caring for Our Students</vt:lpstr>
      <vt:lpstr>Four Ideas</vt:lpstr>
      <vt:lpstr>Syllabus Language</vt:lpstr>
      <vt:lpstr>Well-Being Readings and Exercises</vt:lpstr>
      <vt:lpstr>Examples of Readings/Exercises (Fall)</vt:lpstr>
      <vt:lpstr>Examples of Readings/Exercises (Spring)</vt:lpstr>
      <vt:lpstr>Follow-Up</vt:lpstr>
      <vt:lpstr>Let’s Carry Each Other!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Brooklyn PPT</dc:title>
  <dc:creator>Penny Tarrant</dc:creator>
  <cp:lastModifiedBy>Heidi Brown</cp:lastModifiedBy>
  <cp:revision>169</cp:revision>
  <dcterms:created xsi:type="dcterms:W3CDTF">2015-09-26T19:11:59Z</dcterms:created>
  <dcterms:modified xsi:type="dcterms:W3CDTF">2020-07-13T18:47:19Z</dcterms:modified>
</cp:coreProperties>
</file>